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57" r:id="rId3"/>
    <p:sldId id="258" r:id="rId4"/>
    <p:sldId id="260" r:id="rId5"/>
    <p:sldId id="259" r:id="rId6"/>
    <p:sldId id="280" r:id="rId7"/>
    <p:sldId id="279" r:id="rId8"/>
    <p:sldId id="265" r:id="rId9"/>
    <p:sldId id="266" r:id="rId10"/>
    <p:sldId id="267" r:id="rId11"/>
    <p:sldId id="270" r:id="rId12"/>
    <p:sldId id="273" r:id="rId13"/>
    <p:sldId id="274" r:id="rId14"/>
    <p:sldId id="269" r:id="rId15"/>
    <p:sldId id="271" r:id="rId16"/>
    <p:sldId id="272" r:id="rId17"/>
    <p:sldId id="275" r:id="rId18"/>
    <p:sldId id="277" r:id="rId19"/>
    <p:sldId id="283" r:id="rId20"/>
    <p:sldId id="284" r:id="rId21"/>
    <p:sldId id="281" r:id="rId22"/>
    <p:sldId id="282" r:id="rId23"/>
    <p:sldId id="285" r:id="rId24"/>
    <p:sldId id="287" r:id="rId25"/>
    <p:sldId id="288" r:id="rId26"/>
    <p:sldId id="289" r:id="rId27"/>
    <p:sldId id="262" r:id="rId28"/>
    <p:sldId id="263" r:id="rId29"/>
    <p:sldId id="264" r:id="rId30"/>
    <p:sldId id="290" r:id="rId31"/>
    <p:sldId id="291" r:id="rId32"/>
    <p:sldId id="292" r:id="rId33"/>
    <p:sldId id="293" r:id="rId34"/>
    <p:sldId id="294" r:id="rId35"/>
    <p:sldId id="295" r:id="rId36"/>
    <p:sldId id="296" r:id="rId37"/>
    <p:sldId id="297" r:id="rId38"/>
    <p:sldId id="29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B1591-EA0E-4FBC-98A5-6F1D74E007F5}" v="10" dt="2023-01-29T22:20:20.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5845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384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83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4392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3904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6039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567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9566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8199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6993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74840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627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719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025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745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58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957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55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676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B61BEF0D-F0BB-DE4B-95CE-6DB70DBA9567}" type="datetimeFigureOut">
              <a:rPr lang="en-US" smtClean="0"/>
              <a:pPr/>
              <a:t>1/29/2023</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35656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WMF"/><Relationship Id="rId1" Type="http://schemas.openxmlformats.org/officeDocument/2006/relationships/slideLayout" Target="../slideLayouts/slideLayout18.xml"/><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fferent coloured question marks">
            <a:extLst>
              <a:ext uri="{FF2B5EF4-FFF2-40B4-BE49-F238E27FC236}">
                <a16:creationId xmlns:a16="http://schemas.microsoft.com/office/drawing/2014/main" id="{158D0554-CD03-FBB4-2159-01A743E034E3}"/>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Title 1"/>
          <p:cNvSpPr>
            <a:spLocks noGrp="1"/>
          </p:cNvSpPr>
          <p:nvPr>
            <p:ph type="ctrTitle"/>
          </p:nvPr>
        </p:nvSpPr>
        <p:spPr>
          <a:xfrm>
            <a:off x="1051865" y="3362325"/>
            <a:ext cx="8019944" cy="1426243"/>
          </a:xfrm>
        </p:spPr>
        <p:txBody>
          <a:bodyPr>
            <a:normAutofit/>
          </a:bodyPr>
          <a:lstStyle/>
          <a:p>
            <a:r>
              <a:rPr lang="en-US" sz="3800" dirty="0">
                <a:solidFill>
                  <a:schemeClr val="bg2"/>
                </a:solidFill>
              </a:rPr>
              <a:t>Question Writing: Let’s Develop a Test Together</a:t>
            </a:r>
          </a:p>
        </p:txBody>
      </p:sp>
      <p:sp>
        <p:nvSpPr>
          <p:cNvPr id="3" name="Subtitle 2"/>
          <p:cNvSpPr>
            <a:spLocks noGrp="1"/>
          </p:cNvSpPr>
          <p:nvPr>
            <p:ph type="subTitle" idx="1"/>
          </p:nvPr>
        </p:nvSpPr>
        <p:spPr>
          <a:xfrm>
            <a:off x="1315453" y="4788568"/>
            <a:ext cx="7756356" cy="735932"/>
          </a:xfrm>
        </p:spPr>
        <p:txBody>
          <a:bodyPr>
            <a:normAutofit lnSpcReduction="10000"/>
          </a:bodyPr>
          <a:lstStyle/>
          <a:p>
            <a:pPr>
              <a:lnSpc>
                <a:spcPct val="110000"/>
              </a:lnSpc>
            </a:pPr>
            <a:r>
              <a:rPr lang="en-US" sz="1600" dirty="0">
                <a:solidFill>
                  <a:schemeClr val="tx1"/>
                </a:solidFill>
              </a:rPr>
              <a:t>AST Educators conference</a:t>
            </a:r>
          </a:p>
          <a:p>
            <a:pPr>
              <a:lnSpc>
                <a:spcPct val="110000"/>
              </a:lnSpc>
            </a:pPr>
            <a:r>
              <a:rPr lang="en-US" sz="1600" dirty="0">
                <a:solidFill>
                  <a:schemeClr val="tx1"/>
                </a:solidFill>
              </a:rPr>
              <a:t>February 10, 2023</a:t>
            </a:r>
          </a:p>
          <a:p>
            <a:pPr>
              <a:lnSpc>
                <a:spcPct val="110000"/>
              </a:lnSpc>
            </a:pPr>
            <a:endParaRPr lang="en-US" sz="500" dirty="0">
              <a:solidFill>
                <a:schemeClr val="tx1"/>
              </a:solidFill>
            </a:endParaRPr>
          </a:p>
        </p:txBody>
      </p:sp>
    </p:spTree>
    <p:extLst>
      <p:ext uri="{BB962C8B-B14F-4D97-AF65-F5344CB8AC3E}">
        <p14:creationId xmlns:p14="http://schemas.microsoft.com/office/powerpoint/2010/main" val="30506993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7818"/>
            <a:ext cx="8596668" cy="644237"/>
          </a:xfrm>
        </p:spPr>
        <p:txBody>
          <a:bodyPr/>
          <a:lstStyle/>
          <a:p>
            <a:r>
              <a:rPr lang="en-US" dirty="0"/>
              <a:t>Examples:</a:t>
            </a:r>
          </a:p>
        </p:txBody>
      </p:sp>
      <p:sp>
        <p:nvSpPr>
          <p:cNvPr id="3" name="Content Placeholder 2"/>
          <p:cNvSpPr>
            <a:spLocks noGrp="1"/>
          </p:cNvSpPr>
          <p:nvPr>
            <p:ph idx="1"/>
          </p:nvPr>
        </p:nvSpPr>
        <p:spPr>
          <a:xfrm>
            <a:off x="677334" y="995081"/>
            <a:ext cx="9022478" cy="4885765"/>
          </a:xfrm>
        </p:spPr>
        <p:txBody>
          <a:bodyPr>
            <a:normAutofit/>
          </a:bodyPr>
          <a:lstStyle/>
          <a:p>
            <a:pPr lvl="0">
              <a:buClr>
                <a:srgbClr val="90C226"/>
              </a:buClr>
            </a:pPr>
            <a:r>
              <a:rPr lang="en-US" dirty="0">
                <a:solidFill>
                  <a:prstClr val="black">
                    <a:lumMod val="75000"/>
                    <a:lumOff val="25000"/>
                  </a:prstClr>
                </a:solidFill>
              </a:rPr>
              <a:t>Which of the following constitute Federal law and carry legal implications?</a:t>
            </a:r>
          </a:p>
          <a:p>
            <a:pPr marL="800100" lvl="1" indent="-342900">
              <a:buClr>
                <a:srgbClr val="90C226"/>
              </a:buClr>
              <a:buAutoNum type="alphaUcPeriod"/>
            </a:pPr>
            <a:r>
              <a:rPr lang="en-US" dirty="0">
                <a:solidFill>
                  <a:prstClr val="black">
                    <a:lumMod val="75000"/>
                    <a:lumOff val="25000"/>
                  </a:prstClr>
                </a:solidFill>
              </a:rPr>
              <a:t>HIPPA regulations </a:t>
            </a:r>
            <a:r>
              <a:rPr lang="en-US" b="1" dirty="0">
                <a:solidFill>
                  <a:prstClr val="black">
                    <a:lumMod val="75000"/>
                    <a:lumOff val="25000"/>
                  </a:prstClr>
                </a:solidFill>
              </a:rPr>
              <a:t>*</a:t>
            </a:r>
          </a:p>
          <a:p>
            <a:pPr marL="800100" lvl="1" indent="-342900">
              <a:buClr>
                <a:srgbClr val="90C226"/>
              </a:buClr>
              <a:buAutoNum type="alphaUcPeriod"/>
            </a:pPr>
            <a:r>
              <a:rPr lang="en-US" dirty="0">
                <a:solidFill>
                  <a:prstClr val="black">
                    <a:lumMod val="75000"/>
                    <a:lumOff val="25000"/>
                  </a:prstClr>
                </a:solidFill>
              </a:rPr>
              <a:t>Institutional policies</a:t>
            </a:r>
          </a:p>
          <a:p>
            <a:pPr marL="800100" lvl="1" indent="-342900">
              <a:buClr>
                <a:srgbClr val="90C226"/>
              </a:buClr>
              <a:buFont typeface="Wingdings 3" charset="2"/>
              <a:buAutoNum type="alphaUcPeriod"/>
            </a:pPr>
            <a:r>
              <a:rPr lang="en-US" dirty="0">
                <a:solidFill>
                  <a:prstClr val="black">
                    <a:lumMod val="75000"/>
                    <a:lumOff val="25000"/>
                  </a:prstClr>
                </a:solidFill>
              </a:rPr>
              <a:t>Joint Commission recommendations</a:t>
            </a:r>
          </a:p>
          <a:p>
            <a:pPr marL="800100" lvl="1" indent="-342900">
              <a:buClr>
                <a:srgbClr val="90C226"/>
              </a:buClr>
              <a:buFont typeface="Wingdings 3" charset="2"/>
              <a:buAutoNum type="alphaUcPeriod"/>
            </a:pPr>
            <a:r>
              <a:rPr lang="en-US" dirty="0">
                <a:solidFill>
                  <a:prstClr val="black">
                    <a:lumMod val="75000"/>
                    <a:lumOff val="25000"/>
                  </a:prstClr>
                </a:solidFill>
              </a:rPr>
              <a:t>AST Guidelines and AORn Standards of Practice</a:t>
            </a:r>
          </a:p>
          <a:p>
            <a:pPr marL="800100" lvl="1" indent="-342900">
              <a:buClr>
                <a:srgbClr val="90C226"/>
              </a:buClr>
              <a:buAutoNum type="alphaUcPeriod"/>
            </a:pPr>
            <a:endParaRPr lang="en-US" dirty="0">
              <a:solidFill>
                <a:prstClr val="black">
                  <a:lumMod val="75000"/>
                  <a:lumOff val="25000"/>
                </a:prstClr>
              </a:solidFill>
            </a:endParaRPr>
          </a:p>
          <a:p>
            <a:pPr lvl="0">
              <a:buClr>
                <a:srgbClr val="90C226"/>
              </a:buClr>
            </a:pPr>
            <a:r>
              <a:rPr lang="en-US" dirty="0">
                <a:solidFill>
                  <a:prstClr val="black">
                    <a:lumMod val="75000"/>
                    <a:lumOff val="25000"/>
                  </a:prstClr>
                </a:solidFill>
              </a:rPr>
              <a:t>In an ORIF of a humeral fracture, which of the following is done first?</a:t>
            </a:r>
          </a:p>
          <a:p>
            <a:pPr marL="800100" lvl="1" indent="-342900">
              <a:buClr>
                <a:srgbClr val="90C226"/>
              </a:buClr>
              <a:buAutoNum type="alphaUcPeriod"/>
            </a:pPr>
            <a:r>
              <a:rPr lang="en-US" dirty="0">
                <a:solidFill>
                  <a:prstClr val="black">
                    <a:lumMod val="75000"/>
                    <a:lumOff val="25000"/>
                  </a:prstClr>
                </a:solidFill>
              </a:rPr>
              <a:t>Tap</a:t>
            </a:r>
          </a:p>
          <a:p>
            <a:pPr marL="800100" lvl="1" indent="-342900">
              <a:buClr>
                <a:srgbClr val="90C226"/>
              </a:buClr>
              <a:buAutoNum type="alphaUcPeriod"/>
            </a:pPr>
            <a:r>
              <a:rPr lang="en-US" dirty="0">
                <a:solidFill>
                  <a:prstClr val="black">
                    <a:lumMod val="75000"/>
                    <a:lumOff val="25000"/>
                  </a:prstClr>
                </a:solidFill>
              </a:rPr>
              <a:t>Drill</a:t>
            </a:r>
            <a:r>
              <a:rPr lang="en-US" b="1" dirty="0">
                <a:solidFill>
                  <a:prstClr val="black">
                    <a:lumMod val="75000"/>
                    <a:lumOff val="25000"/>
                  </a:prstClr>
                </a:solidFill>
              </a:rPr>
              <a:t>  *</a:t>
            </a:r>
          </a:p>
          <a:p>
            <a:pPr marL="800100" lvl="1" indent="-342900">
              <a:buClr>
                <a:srgbClr val="90C226"/>
              </a:buClr>
              <a:buAutoNum type="alphaUcPeriod"/>
            </a:pPr>
            <a:r>
              <a:rPr lang="en-US" dirty="0">
                <a:solidFill>
                  <a:prstClr val="black">
                    <a:lumMod val="75000"/>
                    <a:lumOff val="25000"/>
                  </a:prstClr>
                </a:solidFill>
              </a:rPr>
              <a:t>Screw</a:t>
            </a:r>
          </a:p>
          <a:p>
            <a:pPr marL="800100" lvl="1" indent="-342900">
              <a:buClr>
                <a:srgbClr val="90C226"/>
              </a:buClr>
              <a:buAutoNum type="alphaUcPeriod"/>
            </a:pPr>
            <a:r>
              <a:rPr lang="en-US" dirty="0">
                <a:solidFill>
                  <a:prstClr val="black">
                    <a:lumMod val="75000"/>
                    <a:lumOff val="25000"/>
                  </a:prstClr>
                </a:solidFill>
              </a:rPr>
              <a:t>Measure </a:t>
            </a:r>
          </a:p>
          <a:p>
            <a:pPr marL="457200" lvl="1" indent="0">
              <a:buNone/>
            </a:pPr>
            <a:endParaRPr lang="en-US" dirty="0"/>
          </a:p>
        </p:txBody>
      </p:sp>
    </p:spTree>
    <p:extLst>
      <p:ext uri="{BB962C8B-B14F-4D97-AF65-F5344CB8AC3E}">
        <p14:creationId xmlns:p14="http://schemas.microsoft.com/office/powerpoint/2010/main" val="386528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4471"/>
            <a:ext cx="8596668" cy="753035"/>
          </a:xfrm>
        </p:spPr>
        <p:txBody>
          <a:bodyPr/>
          <a:lstStyle/>
          <a:p>
            <a:r>
              <a:rPr lang="en-US" dirty="0"/>
              <a:t>Examples:</a:t>
            </a:r>
          </a:p>
        </p:txBody>
      </p:sp>
      <p:sp>
        <p:nvSpPr>
          <p:cNvPr id="3" name="Content Placeholder 2"/>
          <p:cNvSpPr>
            <a:spLocks noGrp="1"/>
          </p:cNvSpPr>
          <p:nvPr>
            <p:ph idx="1"/>
          </p:nvPr>
        </p:nvSpPr>
        <p:spPr>
          <a:xfrm>
            <a:off x="677333" y="887506"/>
            <a:ext cx="10636125" cy="4814047"/>
          </a:xfrm>
        </p:spPr>
        <p:txBody>
          <a:bodyPr>
            <a:normAutofit fontScale="92500" lnSpcReduction="10000"/>
          </a:bodyPr>
          <a:lstStyle/>
          <a:p>
            <a:endParaRPr lang="en-US" dirty="0"/>
          </a:p>
          <a:p>
            <a:r>
              <a:rPr lang="en-US" dirty="0"/>
              <a:t>When 50 ml of injectable saline is added to a 50 ml vial of full-strength radiopaque contrast medium, what would the strength of the mixture be?</a:t>
            </a:r>
          </a:p>
          <a:p>
            <a:pPr marL="800100" lvl="1" indent="-342900">
              <a:buAutoNum type="alphaUcPeriod"/>
            </a:pPr>
            <a:r>
              <a:rPr lang="en-US" dirty="0"/>
              <a:t>25%</a:t>
            </a:r>
          </a:p>
          <a:p>
            <a:pPr marL="800100" lvl="1" indent="-342900">
              <a:buAutoNum type="alphaUcPeriod"/>
            </a:pPr>
            <a:r>
              <a:rPr lang="en-US" dirty="0"/>
              <a:t>50%</a:t>
            </a:r>
            <a:r>
              <a:rPr lang="en-US" b="1" dirty="0"/>
              <a:t> *</a:t>
            </a:r>
          </a:p>
          <a:p>
            <a:pPr marL="800100" lvl="1" indent="-342900">
              <a:buAutoNum type="alphaUcPeriod"/>
            </a:pPr>
            <a:r>
              <a:rPr lang="en-US" dirty="0"/>
              <a:t>100%</a:t>
            </a:r>
          </a:p>
          <a:p>
            <a:pPr marL="800100" lvl="1" indent="-342900">
              <a:buAutoNum type="alphaUcPeriod"/>
            </a:pPr>
            <a:r>
              <a:rPr lang="en-US" dirty="0"/>
              <a:t>200%</a:t>
            </a:r>
          </a:p>
          <a:p>
            <a:pPr marL="457200" lvl="1" indent="0">
              <a:buNone/>
            </a:pPr>
            <a:endParaRPr lang="en-US" dirty="0"/>
          </a:p>
          <a:p>
            <a:pPr lvl="0">
              <a:buClr>
                <a:srgbClr val="90C226"/>
              </a:buClr>
            </a:pPr>
            <a:r>
              <a:rPr lang="en-US" dirty="0">
                <a:solidFill>
                  <a:prstClr val="black">
                    <a:lumMod val="75000"/>
                    <a:lumOff val="25000"/>
                  </a:prstClr>
                </a:solidFill>
              </a:rPr>
              <a:t>The primary responsibility of a CST in an intraoperative code blue would be:</a:t>
            </a:r>
          </a:p>
          <a:p>
            <a:pPr marL="800100" lvl="1" indent="-342900">
              <a:buClr>
                <a:srgbClr val="90C226"/>
              </a:buClr>
              <a:buAutoNum type="alphaUcPeriod"/>
            </a:pPr>
            <a:r>
              <a:rPr lang="en-US" dirty="0">
                <a:solidFill>
                  <a:prstClr val="black">
                    <a:lumMod val="75000"/>
                    <a:lumOff val="25000"/>
                  </a:prstClr>
                </a:solidFill>
              </a:rPr>
              <a:t>perform chest compressions</a:t>
            </a:r>
          </a:p>
          <a:p>
            <a:pPr marL="800100" lvl="1" indent="-342900">
              <a:buClr>
                <a:srgbClr val="90C226"/>
              </a:buClr>
              <a:buAutoNum type="alphaUcPeriod"/>
            </a:pPr>
            <a:r>
              <a:rPr lang="en-US" dirty="0">
                <a:solidFill>
                  <a:prstClr val="black">
                    <a:lumMod val="75000"/>
                    <a:lumOff val="25000"/>
                  </a:prstClr>
                </a:solidFill>
              </a:rPr>
              <a:t>prepare the defibrillator paddles</a:t>
            </a:r>
          </a:p>
          <a:p>
            <a:pPr marL="800100" lvl="1" indent="-342900">
              <a:buClr>
                <a:srgbClr val="90C226"/>
              </a:buClr>
              <a:buAutoNum type="alphaUcPeriod"/>
            </a:pPr>
            <a:r>
              <a:rPr lang="en-US" dirty="0">
                <a:solidFill>
                  <a:prstClr val="black">
                    <a:lumMod val="75000"/>
                    <a:lumOff val="25000"/>
                  </a:prstClr>
                </a:solidFill>
              </a:rPr>
              <a:t>place defibrillator pads on patient</a:t>
            </a:r>
          </a:p>
          <a:p>
            <a:pPr marL="800100" lvl="1" indent="-342900">
              <a:buClr>
                <a:srgbClr val="90C226"/>
              </a:buClr>
              <a:buAutoNum type="alphaUcPeriod"/>
            </a:pPr>
            <a:r>
              <a:rPr lang="en-US" dirty="0">
                <a:solidFill>
                  <a:prstClr val="black">
                    <a:lumMod val="75000"/>
                    <a:lumOff val="25000"/>
                  </a:prstClr>
                </a:solidFill>
              </a:rPr>
              <a:t>protect the sterile field from contamination </a:t>
            </a:r>
            <a:r>
              <a:rPr lang="en-US" b="1" dirty="0">
                <a:solidFill>
                  <a:prstClr val="black">
                    <a:lumMod val="75000"/>
                    <a:lumOff val="25000"/>
                  </a:prstClr>
                </a:solidFill>
              </a:rPr>
              <a:t>*</a:t>
            </a:r>
          </a:p>
          <a:p>
            <a:pPr marL="457200" lvl="1" indent="0">
              <a:buClr>
                <a:srgbClr val="90C226"/>
              </a:buClr>
              <a:buNone/>
            </a:pPr>
            <a:endParaRPr lang="en-US" dirty="0">
              <a:solidFill>
                <a:prstClr val="black">
                  <a:lumMod val="75000"/>
                  <a:lumOff val="25000"/>
                </a:prstClr>
              </a:solidFill>
            </a:endParaRPr>
          </a:p>
          <a:p>
            <a:pPr marL="457200" lvl="1" indent="0">
              <a:buNone/>
            </a:pPr>
            <a:endParaRPr lang="en-US" dirty="0"/>
          </a:p>
        </p:txBody>
      </p:sp>
    </p:spTree>
    <p:extLst>
      <p:ext uri="{BB962C8B-B14F-4D97-AF65-F5344CB8AC3E}">
        <p14:creationId xmlns:p14="http://schemas.microsoft.com/office/powerpoint/2010/main" val="156608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5473"/>
            <a:ext cx="8596668" cy="987135"/>
          </a:xfrm>
        </p:spPr>
        <p:txBody>
          <a:bodyPr>
            <a:normAutofit/>
          </a:bodyPr>
          <a:lstStyle/>
          <a:p>
            <a:r>
              <a:rPr lang="en-US" dirty="0"/>
              <a:t>More examples…</a:t>
            </a:r>
          </a:p>
        </p:txBody>
      </p:sp>
      <p:sp>
        <p:nvSpPr>
          <p:cNvPr id="3" name="Content Placeholder 2"/>
          <p:cNvSpPr>
            <a:spLocks noGrp="1"/>
          </p:cNvSpPr>
          <p:nvPr>
            <p:ph idx="1"/>
          </p:nvPr>
        </p:nvSpPr>
        <p:spPr>
          <a:xfrm>
            <a:off x="677334" y="1132609"/>
            <a:ext cx="9658972" cy="4407580"/>
          </a:xfrm>
        </p:spPr>
        <p:txBody>
          <a:bodyPr>
            <a:normAutofit/>
          </a:bodyPr>
          <a:lstStyle/>
          <a:p>
            <a:r>
              <a:rPr lang="en-US" dirty="0"/>
              <a:t>What is done If a mastectomy is scheduled to follow a breast biopsy and frozen section results indicate carcinoma?</a:t>
            </a:r>
          </a:p>
          <a:p>
            <a:pPr marL="0" indent="0">
              <a:buNone/>
            </a:pPr>
            <a:r>
              <a:rPr lang="en-US" dirty="0"/>
              <a:t>	A.	Protect the field until second procedure begins.</a:t>
            </a:r>
          </a:p>
          <a:p>
            <a:pPr marL="0" indent="0">
              <a:buNone/>
            </a:pPr>
            <a:r>
              <a:rPr lang="en-US" dirty="0"/>
              <a:t>	B.	Bring up a Mayo with new instruments for the mastectomy.</a:t>
            </a:r>
          </a:p>
          <a:p>
            <a:pPr marL="0" indent="0">
              <a:buNone/>
            </a:pPr>
            <a:r>
              <a:rPr lang="en-US" dirty="0"/>
              <a:t>	C.	Use same instruments but be sure to change all gloves first.</a:t>
            </a:r>
          </a:p>
          <a:p>
            <a:pPr marL="0" indent="0">
              <a:buNone/>
            </a:pPr>
            <a:r>
              <a:rPr lang="en-US" dirty="0"/>
              <a:t>	D.	Re-prep, re-drape; change gowns and gloves; use new instruments.</a:t>
            </a:r>
            <a:r>
              <a:rPr lang="en-US" b="1" dirty="0"/>
              <a:t>*</a:t>
            </a:r>
          </a:p>
          <a:p>
            <a:pPr marL="457200" lvl="1" indent="0">
              <a:buNone/>
            </a:pPr>
            <a:endParaRPr lang="en-US" dirty="0"/>
          </a:p>
          <a:p>
            <a:pPr lvl="1"/>
            <a:r>
              <a:rPr lang="en-US" dirty="0"/>
              <a:t>In this item/question, the test examinee would have to apply their knowledge of techniques and methods utilized to prevent seeding of cancer cells.</a:t>
            </a:r>
          </a:p>
        </p:txBody>
      </p:sp>
    </p:spTree>
    <p:extLst>
      <p:ext uri="{BB962C8B-B14F-4D97-AF65-F5344CB8AC3E}">
        <p14:creationId xmlns:p14="http://schemas.microsoft.com/office/powerpoint/2010/main" val="412635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06188"/>
            <a:ext cx="10396882" cy="851647"/>
          </a:xfrm>
        </p:spPr>
        <p:txBody>
          <a:bodyPr/>
          <a:lstStyle/>
          <a:p>
            <a:r>
              <a:rPr lang="en-US" dirty="0"/>
              <a:t>More examples…</a:t>
            </a:r>
          </a:p>
        </p:txBody>
      </p:sp>
      <p:sp>
        <p:nvSpPr>
          <p:cNvPr id="3" name="Content Placeholder 2"/>
          <p:cNvSpPr>
            <a:spLocks noGrp="1"/>
          </p:cNvSpPr>
          <p:nvPr>
            <p:ph idx="1"/>
          </p:nvPr>
        </p:nvSpPr>
        <p:spPr>
          <a:xfrm>
            <a:off x="677334" y="950259"/>
            <a:ext cx="10071348" cy="3971365"/>
          </a:xfrm>
        </p:spPr>
        <p:txBody>
          <a:bodyPr/>
          <a:lstStyle/>
          <a:p>
            <a:pPr lvl="0"/>
            <a:r>
              <a:rPr lang="en-US" dirty="0"/>
              <a:t>Which structure is ligated and transected first in a radical nephrectomy or laparoscopic simple nephrectomy, following isolation of the vessels and ureter?</a:t>
            </a:r>
          </a:p>
          <a:p>
            <a:pPr marL="0" lvl="0" indent="0">
              <a:buNone/>
            </a:pPr>
            <a:endParaRPr lang="en-US" dirty="0"/>
          </a:p>
          <a:p>
            <a:pPr marL="800100" lvl="1" indent="-342900">
              <a:buFont typeface="Wingdings 3" charset="2"/>
              <a:buAutoNum type="alphaUcPeriod"/>
            </a:pPr>
            <a:r>
              <a:rPr lang="en-US" dirty="0"/>
              <a:t>Renal vein</a:t>
            </a:r>
          </a:p>
          <a:p>
            <a:pPr marL="800100" lvl="1" indent="-342900">
              <a:buAutoNum type="alphaUcPeriod"/>
            </a:pPr>
            <a:r>
              <a:rPr lang="en-US" dirty="0"/>
              <a:t>Renal artery  </a:t>
            </a:r>
            <a:r>
              <a:rPr lang="en-US" b="1" dirty="0"/>
              <a:t>*</a:t>
            </a:r>
          </a:p>
          <a:p>
            <a:pPr marL="800100" lvl="1" indent="-342900">
              <a:buAutoNum type="alphaUcPeriod"/>
            </a:pPr>
            <a:r>
              <a:rPr lang="en-US" dirty="0"/>
              <a:t>Gerota’s fascia</a:t>
            </a:r>
          </a:p>
          <a:p>
            <a:pPr marL="800100" lvl="1" indent="-342900">
              <a:buFont typeface="Wingdings 3" charset="2"/>
              <a:buAutoNum type="alphaUcPeriod"/>
            </a:pPr>
            <a:r>
              <a:rPr lang="en-US" dirty="0"/>
              <a:t>Proximal ureter</a:t>
            </a:r>
          </a:p>
          <a:p>
            <a:pPr marL="457200" lvl="1" indent="0">
              <a:buNone/>
            </a:pPr>
            <a:endParaRPr lang="en-US" dirty="0"/>
          </a:p>
          <a:p>
            <a:pPr lvl="1"/>
            <a:r>
              <a:rPr lang="en-US" dirty="0"/>
              <a:t>In this item/question, the examinee would have to have knowledge of the order of steps in nephrectomy procedures.</a:t>
            </a:r>
          </a:p>
        </p:txBody>
      </p:sp>
    </p:spTree>
    <p:extLst>
      <p:ext uri="{BB962C8B-B14F-4D97-AF65-F5344CB8AC3E}">
        <p14:creationId xmlns:p14="http://schemas.microsoft.com/office/powerpoint/2010/main" val="40123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396882" cy="1021977"/>
          </a:xfrm>
        </p:spPr>
        <p:txBody>
          <a:bodyPr/>
          <a:lstStyle/>
          <a:p>
            <a:r>
              <a:rPr lang="en-US" dirty="0"/>
              <a:t>Upon further </a:t>
            </a:r>
            <a:r>
              <a:rPr lang="en-US" b="1" u="sng" dirty="0"/>
              <a:t>analysis</a:t>
            </a:r>
            <a:r>
              <a:rPr lang="en-US" dirty="0"/>
              <a:t>, we find…</a:t>
            </a:r>
          </a:p>
        </p:txBody>
      </p:sp>
      <p:sp>
        <p:nvSpPr>
          <p:cNvPr id="3" name="Content Placeholder 2"/>
          <p:cNvSpPr>
            <a:spLocks noGrp="1"/>
          </p:cNvSpPr>
          <p:nvPr>
            <p:ph idx="1"/>
          </p:nvPr>
        </p:nvSpPr>
        <p:spPr>
          <a:xfrm>
            <a:off x="331694" y="833718"/>
            <a:ext cx="9368118" cy="5629835"/>
          </a:xfrm>
        </p:spPr>
        <p:txBody>
          <a:bodyPr>
            <a:normAutofit/>
          </a:bodyPr>
          <a:lstStyle/>
          <a:p>
            <a:r>
              <a:rPr lang="en-US" dirty="0"/>
              <a:t>Analysis items/questions represent the highest level of complexity in test preparation and performance </a:t>
            </a:r>
          </a:p>
          <a:p>
            <a:r>
              <a:rPr lang="en-US" dirty="0"/>
              <a:t>The student/examinee must demonstrate the ability to synthesize multiple variables beyond simple recall of basic facts </a:t>
            </a:r>
          </a:p>
          <a:p>
            <a:r>
              <a:rPr lang="en-US" dirty="0"/>
              <a:t>Application of ordered steps demonstrates conceptual thinking </a:t>
            </a:r>
          </a:p>
          <a:p>
            <a:r>
              <a:rPr lang="en-US" dirty="0"/>
              <a:t>Analysis-type items/questions involve </a:t>
            </a:r>
          </a:p>
          <a:p>
            <a:pPr lvl="1"/>
            <a:r>
              <a:rPr lang="en-US" dirty="0"/>
              <a:t>evaluation of data</a:t>
            </a:r>
          </a:p>
          <a:p>
            <a:pPr lvl="1"/>
            <a:r>
              <a:rPr lang="en-US" dirty="0"/>
              <a:t>complex problem solving</a:t>
            </a:r>
          </a:p>
          <a:p>
            <a:pPr lvl="1"/>
            <a:r>
              <a:rPr lang="en-US" dirty="0"/>
              <a:t>making judgments about best, most appropriate or effective course of action in a specific situation or scenario</a:t>
            </a:r>
          </a:p>
          <a:p>
            <a:pPr lvl="1"/>
            <a:r>
              <a:rPr lang="en-US" dirty="0"/>
              <a:t>integrating aspects of various areas of curricula to formulate a complete picture of the data represented in the stem or given scenario</a:t>
            </a:r>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7106" y="1143000"/>
            <a:ext cx="2442870" cy="3519508"/>
          </a:xfrm>
          <a:prstGeom prst="rect">
            <a:avLst/>
          </a:prstGeom>
        </p:spPr>
      </p:pic>
    </p:spTree>
    <p:extLst>
      <p:ext uri="{BB962C8B-B14F-4D97-AF65-F5344CB8AC3E}">
        <p14:creationId xmlns:p14="http://schemas.microsoft.com/office/powerpoint/2010/main" val="294329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9382"/>
            <a:ext cx="8596668" cy="727363"/>
          </a:xfrm>
        </p:spPr>
        <p:txBody>
          <a:bodyPr>
            <a:normAutofit/>
          </a:bodyPr>
          <a:lstStyle/>
          <a:p>
            <a:r>
              <a:rPr lang="en-US" dirty="0"/>
              <a:t>For example…</a:t>
            </a:r>
          </a:p>
        </p:txBody>
      </p:sp>
      <p:sp>
        <p:nvSpPr>
          <p:cNvPr id="3" name="Content Placeholder 2"/>
          <p:cNvSpPr>
            <a:spLocks noGrp="1"/>
          </p:cNvSpPr>
          <p:nvPr>
            <p:ph idx="1"/>
          </p:nvPr>
        </p:nvSpPr>
        <p:spPr>
          <a:xfrm>
            <a:off x="295835" y="976745"/>
            <a:ext cx="10901083" cy="5307514"/>
          </a:xfrm>
        </p:spPr>
        <p:txBody>
          <a:bodyPr>
            <a:normAutofit/>
          </a:bodyPr>
          <a:lstStyle/>
          <a:p>
            <a:r>
              <a:rPr lang="en-US" dirty="0"/>
              <a:t>Which of the following specialists may work with a neurosurgeon to provide the operative exposure and subsequent closure in a transsphenoidal approach to the sella turcica?</a:t>
            </a:r>
          </a:p>
          <a:p>
            <a:pPr marL="800100" lvl="1" indent="-342900">
              <a:buFont typeface="Wingdings 3" charset="2"/>
              <a:buAutoNum type="alphaUcPeriod"/>
            </a:pPr>
            <a:r>
              <a:rPr lang="en-US" dirty="0"/>
              <a:t>Otorhinolaryngologist</a:t>
            </a:r>
            <a:r>
              <a:rPr lang="en-US" b="1" dirty="0"/>
              <a:t>  *</a:t>
            </a:r>
          </a:p>
          <a:p>
            <a:pPr marL="800100" lvl="1" indent="-342900">
              <a:buAutoNum type="alphaUcPeriod"/>
            </a:pPr>
            <a:r>
              <a:rPr lang="en-US" dirty="0"/>
              <a:t>Cardiothoracic surgeon</a:t>
            </a:r>
          </a:p>
          <a:p>
            <a:pPr marL="800100" lvl="1" indent="-342900">
              <a:buAutoNum type="alphaUcPeriod"/>
            </a:pPr>
            <a:r>
              <a:rPr lang="en-US" dirty="0"/>
              <a:t>Interventional radiologist</a:t>
            </a:r>
          </a:p>
          <a:p>
            <a:pPr marL="800100" lvl="1" indent="-342900">
              <a:buAutoNum type="alphaUcPeriod"/>
            </a:pPr>
            <a:r>
              <a:rPr lang="en-US" dirty="0"/>
              <a:t>Orthopedic spine surgeon</a:t>
            </a:r>
          </a:p>
          <a:p>
            <a:pPr marL="457200" lvl="1" indent="0">
              <a:buNone/>
            </a:pPr>
            <a:endParaRPr lang="en-US" dirty="0"/>
          </a:p>
          <a:p>
            <a:pPr lvl="1">
              <a:buClr>
                <a:srgbClr val="90C226"/>
              </a:buClr>
            </a:pPr>
            <a:r>
              <a:rPr lang="en-US" dirty="0">
                <a:solidFill>
                  <a:prstClr val="black">
                    <a:lumMod val="75000"/>
                    <a:lumOff val="25000"/>
                  </a:prstClr>
                </a:solidFill>
              </a:rPr>
              <a:t>In this analysis-type item/question, the examinee would need a good grasp of </a:t>
            </a:r>
          </a:p>
          <a:p>
            <a:pPr lvl="2">
              <a:buClr>
                <a:srgbClr val="90C226"/>
              </a:buClr>
            </a:pPr>
            <a:r>
              <a:rPr lang="en-US" dirty="0">
                <a:solidFill>
                  <a:prstClr val="black">
                    <a:lumMod val="75000"/>
                    <a:lumOff val="25000"/>
                  </a:prstClr>
                </a:solidFill>
              </a:rPr>
              <a:t>basic medical terminology </a:t>
            </a:r>
          </a:p>
          <a:p>
            <a:pPr lvl="2">
              <a:buClr>
                <a:srgbClr val="90C226"/>
              </a:buClr>
            </a:pPr>
            <a:r>
              <a:rPr lang="en-US" dirty="0">
                <a:solidFill>
                  <a:prstClr val="black">
                    <a:lumMod val="75000"/>
                    <a:lumOff val="25000"/>
                  </a:prstClr>
                </a:solidFill>
              </a:rPr>
              <a:t>Anatomy of the skeletal system, specifically the skull</a:t>
            </a:r>
          </a:p>
          <a:p>
            <a:pPr lvl="2">
              <a:buClr>
                <a:srgbClr val="90C226"/>
              </a:buClr>
            </a:pPr>
            <a:r>
              <a:rPr lang="en-US" dirty="0">
                <a:solidFill>
                  <a:prstClr val="black">
                    <a:lumMod val="75000"/>
                    <a:lumOff val="25000"/>
                  </a:prstClr>
                </a:solidFill>
              </a:rPr>
              <a:t>neurosurgical approaches for various pathological conditions</a:t>
            </a:r>
          </a:p>
          <a:p>
            <a:pPr lvl="2">
              <a:buClr>
                <a:srgbClr val="90C226"/>
              </a:buClr>
            </a:pPr>
            <a:r>
              <a:rPr lang="en-US" dirty="0">
                <a:solidFill>
                  <a:prstClr val="black">
                    <a:lumMod val="75000"/>
                    <a:lumOff val="25000"/>
                  </a:prstClr>
                </a:solidFill>
              </a:rPr>
              <a:t>types of procedures the various specialists would likely perform as part of their skill set</a:t>
            </a:r>
          </a:p>
          <a:p>
            <a:pPr marL="57150" indent="0">
              <a:buNone/>
            </a:pPr>
            <a:endParaRPr lang="en-US" dirty="0"/>
          </a:p>
        </p:txBody>
      </p:sp>
    </p:spTree>
    <p:extLst>
      <p:ext uri="{BB962C8B-B14F-4D97-AF65-F5344CB8AC3E}">
        <p14:creationId xmlns:p14="http://schemas.microsoft.com/office/powerpoint/2010/main" val="77527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5863"/>
            <a:ext cx="8596668" cy="737755"/>
          </a:xfrm>
        </p:spPr>
        <p:txBody>
          <a:bodyPr/>
          <a:lstStyle/>
          <a:p>
            <a:r>
              <a:rPr lang="en-US" dirty="0"/>
              <a:t>More examples:</a:t>
            </a:r>
          </a:p>
        </p:txBody>
      </p:sp>
      <p:sp>
        <p:nvSpPr>
          <p:cNvPr id="3" name="Content Placeholder 2"/>
          <p:cNvSpPr>
            <a:spLocks noGrp="1"/>
          </p:cNvSpPr>
          <p:nvPr>
            <p:ph idx="1"/>
          </p:nvPr>
        </p:nvSpPr>
        <p:spPr>
          <a:xfrm>
            <a:off x="412376" y="893619"/>
            <a:ext cx="10883154" cy="4279016"/>
          </a:xfrm>
        </p:spPr>
        <p:txBody>
          <a:bodyPr>
            <a:normAutofit fontScale="92500" lnSpcReduction="20000"/>
          </a:bodyPr>
          <a:lstStyle/>
          <a:p>
            <a:pPr lvl="0"/>
            <a:r>
              <a:rPr lang="en-US" sz="1600" dirty="0"/>
              <a:t>Which signal should alert the surgical team that prostate capsule perforation is imminent and may conclude the procedure?</a:t>
            </a:r>
          </a:p>
          <a:p>
            <a:pPr marL="0" lvl="0" indent="0">
              <a:buNone/>
            </a:pPr>
            <a:endParaRPr lang="en-US" sz="1600" dirty="0"/>
          </a:p>
          <a:p>
            <a:pPr marL="800100" lvl="1" indent="-342900">
              <a:buAutoNum type="alphaUcPeriod"/>
            </a:pPr>
            <a:r>
              <a:rPr lang="en-US" sz="1600" dirty="0"/>
              <a:t>Coughing</a:t>
            </a:r>
          </a:p>
          <a:p>
            <a:pPr marL="800100" lvl="1" indent="-342900">
              <a:buFont typeface="Wingdings 3" charset="2"/>
              <a:buAutoNum type="alphaUcPeriod"/>
            </a:pPr>
            <a:r>
              <a:rPr lang="en-US" sz="1600" dirty="0"/>
              <a:t>Groaning</a:t>
            </a:r>
          </a:p>
          <a:p>
            <a:pPr marL="800100" lvl="1" indent="-342900">
              <a:buAutoNum type="alphaUcPeriod"/>
            </a:pPr>
            <a:r>
              <a:rPr lang="en-US" sz="1600" dirty="0"/>
              <a:t>Flatulence</a:t>
            </a:r>
          </a:p>
          <a:p>
            <a:pPr marL="800100" lvl="1" indent="-342900">
              <a:buAutoNum type="alphaUcPeriod"/>
            </a:pPr>
            <a:r>
              <a:rPr lang="en-US" sz="1600" dirty="0"/>
              <a:t>Leg jerking  </a:t>
            </a:r>
            <a:r>
              <a:rPr lang="en-US" sz="1600" b="1" dirty="0"/>
              <a:t>*</a:t>
            </a:r>
          </a:p>
          <a:p>
            <a:pPr marL="457200" lvl="1" indent="0">
              <a:buNone/>
            </a:pPr>
            <a:endParaRPr lang="en-US" sz="1600" b="1" dirty="0"/>
          </a:p>
          <a:p>
            <a:pPr indent="-285750"/>
            <a:r>
              <a:rPr lang="en-US" sz="1600" dirty="0"/>
              <a:t>Which additional pain control measure is taken for patients undergoing pectus excavatum repair by VATS?</a:t>
            </a:r>
          </a:p>
          <a:p>
            <a:pPr marL="0" indent="0">
              <a:buNone/>
            </a:pPr>
            <a:endParaRPr lang="en-US" sz="1600" dirty="0"/>
          </a:p>
          <a:p>
            <a:pPr marL="800100" lvl="1" indent="-342900">
              <a:buAutoNum type="alphaUcPeriod"/>
            </a:pPr>
            <a:r>
              <a:rPr lang="en-US" sz="1600" dirty="0"/>
              <a:t>Epidural</a:t>
            </a:r>
            <a:r>
              <a:rPr lang="en-US" sz="1600" b="1" dirty="0"/>
              <a:t>  *</a:t>
            </a:r>
          </a:p>
          <a:p>
            <a:pPr marL="800100" lvl="1" indent="-342900">
              <a:buAutoNum type="alphaUcPeriod"/>
            </a:pPr>
            <a:r>
              <a:rPr lang="en-US" sz="1600" dirty="0"/>
              <a:t>Bier block</a:t>
            </a:r>
          </a:p>
          <a:p>
            <a:pPr marL="800100" lvl="1" indent="-342900">
              <a:buAutoNum type="alphaUcPeriod"/>
            </a:pPr>
            <a:r>
              <a:rPr lang="en-US" sz="1600" dirty="0"/>
              <a:t>Topical lidocaine jelly</a:t>
            </a:r>
          </a:p>
          <a:p>
            <a:pPr marL="800100" lvl="1" indent="-342900">
              <a:buAutoNum type="alphaUcPeriod"/>
            </a:pPr>
            <a:r>
              <a:rPr lang="en-US" sz="1600" dirty="0"/>
              <a:t>Injectable local with epinephrine</a:t>
            </a:r>
          </a:p>
        </p:txBody>
      </p:sp>
    </p:spTree>
    <p:extLst>
      <p:ext uri="{BB962C8B-B14F-4D97-AF65-F5344CB8AC3E}">
        <p14:creationId xmlns:p14="http://schemas.microsoft.com/office/powerpoint/2010/main" val="367769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9648"/>
            <a:ext cx="8596668" cy="726990"/>
          </a:xfrm>
        </p:spPr>
        <p:txBody>
          <a:bodyPr>
            <a:normAutofit/>
          </a:bodyPr>
          <a:lstStyle/>
          <a:p>
            <a:r>
              <a:rPr lang="en-US" dirty="0"/>
              <a:t>And more…</a:t>
            </a:r>
          </a:p>
        </p:txBody>
      </p:sp>
      <p:sp>
        <p:nvSpPr>
          <p:cNvPr id="3" name="Content Placeholder 2"/>
          <p:cNvSpPr>
            <a:spLocks noGrp="1"/>
          </p:cNvSpPr>
          <p:nvPr>
            <p:ph idx="1"/>
          </p:nvPr>
        </p:nvSpPr>
        <p:spPr>
          <a:xfrm>
            <a:off x="677334" y="816638"/>
            <a:ext cx="10223748" cy="4965597"/>
          </a:xfrm>
        </p:spPr>
        <p:txBody>
          <a:bodyPr>
            <a:normAutofit/>
          </a:bodyPr>
          <a:lstStyle/>
          <a:p>
            <a:r>
              <a:rPr lang="en-US" dirty="0"/>
              <a:t>Which method of tubal ligation is less frequently performed, requires use of longer instruments, but may pose higher risk of post-op SSI due to the surgical approach?</a:t>
            </a:r>
          </a:p>
          <a:p>
            <a:pPr marL="800100" lvl="1" indent="-342900">
              <a:buAutoNum type="alphaUcPeriod"/>
            </a:pPr>
            <a:r>
              <a:rPr lang="en-US" dirty="0"/>
              <a:t>Colpotomy  </a:t>
            </a:r>
            <a:r>
              <a:rPr lang="en-US" b="1" dirty="0"/>
              <a:t>*</a:t>
            </a:r>
          </a:p>
          <a:p>
            <a:pPr marL="800100" lvl="1" indent="-342900">
              <a:buAutoNum type="alphaUcPeriod"/>
            </a:pPr>
            <a:r>
              <a:rPr lang="en-US" dirty="0"/>
              <a:t>Laparoscopic</a:t>
            </a:r>
          </a:p>
          <a:p>
            <a:pPr marL="800100" lvl="1" indent="-342900">
              <a:buAutoNum type="alphaUcPeriod"/>
            </a:pPr>
            <a:r>
              <a:rPr lang="en-US" dirty="0"/>
              <a:t>Mini-laparotomy</a:t>
            </a:r>
          </a:p>
          <a:p>
            <a:pPr marL="800100" lvl="1" indent="-342900">
              <a:buAutoNum type="alphaUcPeriod"/>
            </a:pPr>
            <a:r>
              <a:rPr lang="en-US" dirty="0"/>
              <a:t>Open, in conjunction with C-section</a:t>
            </a:r>
          </a:p>
          <a:p>
            <a:pPr marL="457200" lvl="1" indent="0">
              <a:buNone/>
            </a:pPr>
            <a:endParaRPr lang="en-US" dirty="0"/>
          </a:p>
          <a:p>
            <a:pPr lvl="1"/>
            <a:r>
              <a:rPr lang="en-US" dirty="0"/>
              <a:t>In this item/question, much information is given that the examinee must consider in order to choose the BEST answer including which procedures</a:t>
            </a:r>
          </a:p>
          <a:p>
            <a:pPr lvl="2"/>
            <a:r>
              <a:rPr lang="en-US" dirty="0"/>
              <a:t>are less routine in general</a:t>
            </a:r>
          </a:p>
          <a:p>
            <a:pPr lvl="2"/>
            <a:r>
              <a:rPr lang="en-US" dirty="0"/>
              <a:t>typically require longer instruments due to the anatomical structures and approach</a:t>
            </a:r>
          </a:p>
          <a:p>
            <a:pPr lvl="2"/>
            <a:r>
              <a:rPr lang="en-US" dirty="0"/>
              <a:t>may have a higher likelihood of SSI based on the wound classification, determined by the surgical approach chosen</a:t>
            </a:r>
          </a:p>
          <a:p>
            <a:pPr marL="914400" lvl="2" indent="0">
              <a:buNone/>
            </a:pPr>
            <a:endParaRPr lang="en-US" dirty="0"/>
          </a:p>
        </p:txBody>
      </p:sp>
    </p:spTree>
    <p:extLst>
      <p:ext uri="{BB962C8B-B14F-4D97-AF65-F5344CB8AC3E}">
        <p14:creationId xmlns:p14="http://schemas.microsoft.com/office/powerpoint/2010/main" val="75279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19" y="0"/>
            <a:ext cx="9663546" cy="1104900"/>
          </a:xfrm>
        </p:spPr>
        <p:txBody>
          <a:bodyPr>
            <a:normAutofit/>
          </a:bodyPr>
          <a:lstStyle/>
          <a:p>
            <a:r>
              <a:rPr lang="en-US" dirty="0"/>
              <a:t>Tips for creating better multiple choice exams</a:t>
            </a:r>
          </a:p>
        </p:txBody>
      </p:sp>
      <p:sp>
        <p:nvSpPr>
          <p:cNvPr id="3" name="Content Placeholder 2"/>
          <p:cNvSpPr>
            <a:spLocks noGrp="1"/>
          </p:cNvSpPr>
          <p:nvPr>
            <p:ph idx="1"/>
          </p:nvPr>
        </p:nvSpPr>
        <p:spPr>
          <a:xfrm>
            <a:off x="457200" y="990600"/>
            <a:ext cx="9881755" cy="4619625"/>
          </a:xfrm>
        </p:spPr>
        <p:txBody>
          <a:bodyPr>
            <a:normAutofit/>
          </a:bodyPr>
          <a:lstStyle/>
          <a:p>
            <a:r>
              <a:rPr lang="en-US" dirty="0"/>
              <a:t>The                         	                is in the details </a:t>
            </a:r>
          </a:p>
          <a:p>
            <a:endParaRPr lang="en-US" dirty="0"/>
          </a:p>
          <a:p>
            <a:endParaRPr lang="en-US" dirty="0"/>
          </a:p>
          <a:p>
            <a:endParaRPr lang="en-US" dirty="0"/>
          </a:p>
          <a:p>
            <a:endParaRPr lang="en-US" dirty="0"/>
          </a:p>
          <a:p>
            <a:r>
              <a:rPr lang="en-US" dirty="0"/>
              <a:t>Don’t make the 		too obvious</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752" y="990600"/>
            <a:ext cx="1839165" cy="25996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092" y="3781222"/>
            <a:ext cx="1406351" cy="1599333"/>
          </a:xfrm>
          <a:prstGeom prst="rect">
            <a:avLst/>
          </a:prstGeom>
        </p:spPr>
      </p:pic>
    </p:spTree>
    <p:extLst>
      <p:ext uri="{BB962C8B-B14F-4D97-AF65-F5344CB8AC3E}">
        <p14:creationId xmlns:p14="http://schemas.microsoft.com/office/powerpoint/2010/main" val="210258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8" y="387666"/>
            <a:ext cx="9580418" cy="1077452"/>
          </a:xfrm>
        </p:spPr>
        <p:txBody>
          <a:bodyPr>
            <a:normAutofit/>
          </a:bodyPr>
          <a:lstStyle/>
          <a:p>
            <a:r>
              <a:rPr lang="en-US" dirty="0"/>
              <a:t>Tips for creating better multiple choice exams</a:t>
            </a:r>
          </a:p>
        </p:txBody>
      </p:sp>
      <p:sp>
        <p:nvSpPr>
          <p:cNvPr id="3" name="Content Placeholder 2"/>
          <p:cNvSpPr>
            <a:spLocks noGrp="1"/>
          </p:cNvSpPr>
          <p:nvPr>
            <p:ph idx="1"/>
          </p:nvPr>
        </p:nvSpPr>
        <p:spPr>
          <a:xfrm>
            <a:off x="685800" y="1676400"/>
            <a:ext cx="10396883" cy="3698185"/>
          </a:xfrm>
        </p:spPr>
        <p:txBody>
          <a:bodyPr>
            <a:normAutofit fontScale="70000" lnSpcReduction="20000"/>
          </a:bodyPr>
          <a:lstStyle/>
          <a:p>
            <a:endParaRPr lang="en-US" dirty="0"/>
          </a:p>
          <a:p>
            <a:endParaRPr lang="en-US" dirty="0"/>
          </a:p>
          <a:p>
            <a:endParaRPr lang="en-US" dirty="0"/>
          </a:p>
          <a:p>
            <a:r>
              <a:rPr lang="en-US" sz="4500" dirty="0"/>
              <a:t>Watch </a:t>
            </a:r>
            <a:r>
              <a:rPr lang="en-US" sz="4400" dirty="0"/>
              <a:t>your                               s     and </a:t>
            </a:r>
            <a:r>
              <a:rPr lang="en-US" dirty="0"/>
              <a:t>	                                                                    </a:t>
            </a:r>
            <a:r>
              <a:rPr lang="en-US" sz="4400" dirty="0"/>
              <a:t>s</a:t>
            </a:r>
          </a:p>
          <a:p>
            <a:endParaRPr lang="en-US" dirty="0"/>
          </a:p>
          <a:p>
            <a:endParaRPr lang="en-US" dirty="0"/>
          </a:p>
          <a:p>
            <a:endParaRPr lang="en-US" dirty="0"/>
          </a:p>
          <a:p>
            <a:pPr marL="0" indent="0">
              <a:buNone/>
            </a:pPr>
            <a:r>
              <a:rPr lang="en-US" dirty="0"/>
              <a:t> </a:t>
            </a:r>
          </a:p>
          <a:p>
            <a:pPr marL="0" indent="0">
              <a:buNone/>
            </a:pPr>
            <a:endParaRPr lang="en-US" dirty="0"/>
          </a:p>
          <a:p>
            <a:pPr marL="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4985" y="1859394"/>
            <a:ext cx="2091101" cy="2464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841" y="1859394"/>
            <a:ext cx="2763174" cy="2609050"/>
          </a:xfrm>
          <a:prstGeom prst="rect">
            <a:avLst/>
          </a:prstGeom>
        </p:spPr>
      </p:pic>
    </p:spTree>
    <p:extLst>
      <p:ext uri="{BB962C8B-B14F-4D97-AF65-F5344CB8AC3E}">
        <p14:creationId xmlns:p14="http://schemas.microsoft.com/office/powerpoint/2010/main" val="339048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6933" y="228600"/>
            <a:ext cx="9618133" cy="704850"/>
          </a:xfrm>
        </p:spPr>
        <p:txBody>
          <a:bodyPr>
            <a:normAutofit fontScale="90000"/>
          </a:bodyPr>
          <a:lstStyle/>
          <a:p>
            <a:pPr algn="ctr"/>
            <a:r>
              <a:rPr lang="en-US" sz="4800" dirty="0"/>
              <a:t>PRESENTERS:</a:t>
            </a:r>
          </a:p>
        </p:txBody>
      </p:sp>
      <p:sp>
        <p:nvSpPr>
          <p:cNvPr id="3" name="Content Placeholder 2"/>
          <p:cNvSpPr>
            <a:spLocks noGrp="1"/>
          </p:cNvSpPr>
          <p:nvPr>
            <p:ph idx="1"/>
          </p:nvPr>
        </p:nvSpPr>
        <p:spPr>
          <a:xfrm>
            <a:off x="1133475" y="933451"/>
            <a:ext cx="10048875" cy="4591050"/>
          </a:xfrm>
        </p:spPr>
        <p:txBody>
          <a:bodyPr>
            <a:normAutofit/>
          </a:bodyPr>
          <a:lstStyle/>
          <a:p>
            <a:pPr>
              <a:lnSpc>
                <a:spcPct val="110000"/>
              </a:lnSpc>
            </a:pPr>
            <a:r>
              <a:rPr lang="en-US" sz="1400" dirty="0">
                <a:solidFill>
                  <a:schemeClr val="tx1">
                    <a:lumMod val="85000"/>
                    <a:lumOff val="15000"/>
                  </a:schemeClr>
                </a:solidFill>
              </a:rPr>
              <a:t>Angie Burton, CST, FAST </a:t>
            </a:r>
          </a:p>
          <a:p>
            <a:pPr lvl="1">
              <a:lnSpc>
                <a:spcPct val="110000"/>
              </a:lnSpc>
            </a:pPr>
            <a:r>
              <a:rPr lang="en-US" sz="1400" dirty="0">
                <a:solidFill>
                  <a:schemeClr val="tx1">
                    <a:lumMod val="85000"/>
                    <a:lumOff val="15000"/>
                  </a:schemeClr>
                </a:solidFill>
              </a:rPr>
              <a:t>Former President of National Board of Surgical Technology and Surgical Assisting (NBSTSA)</a:t>
            </a:r>
          </a:p>
          <a:p>
            <a:pPr lvl="1">
              <a:lnSpc>
                <a:spcPct val="110000"/>
              </a:lnSpc>
            </a:pPr>
            <a:r>
              <a:rPr lang="en-US" sz="1400" dirty="0">
                <a:solidFill>
                  <a:schemeClr val="tx1">
                    <a:lumMod val="85000"/>
                    <a:lumOff val="15000"/>
                  </a:schemeClr>
                </a:solidFill>
              </a:rPr>
              <a:t>Co-author of </a:t>
            </a:r>
            <a:r>
              <a:rPr lang="en-US" sz="1400" i="1" dirty="0">
                <a:solidFill>
                  <a:schemeClr val="tx1">
                    <a:lumMod val="85000"/>
                    <a:lumOff val="15000"/>
                  </a:schemeClr>
                </a:solidFill>
              </a:rPr>
              <a:t>Pharmacology for the Surgical Technologist, 5</a:t>
            </a:r>
            <a:r>
              <a:rPr lang="en-US" sz="1400" i="1" baseline="30000" dirty="0">
                <a:solidFill>
                  <a:schemeClr val="tx1">
                    <a:lumMod val="85000"/>
                    <a:lumOff val="15000"/>
                  </a:schemeClr>
                </a:solidFill>
              </a:rPr>
              <a:t>th</a:t>
            </a:r>
            <a:r>
              <a:rPr lang="en-US" sz="1400" i="1" dirty="0">
                <a:solidFill>
                  <a:schemeClr val="tx1">
                    <a:lumMod val="85000"/>
                    <a:lumOff val="15000"/>
                  </a:schemeClr>
                </a:solidFill>
              </a:rPr>
              <a:t> Ed.</a:t>
            </a:r>
            <a:endParaRPr lang="en-US" sz="1400" dirty="0">
              <a:solidFill>
                <a:schemeClr val="tx1">
                  <a:lumMod val="85000"/>
                  <a:lumOff val="15000"/>
                </a:schemeClr>
              </a:solidFill>
            </a:endParaRPr>
          </a:p>
          <a:p>
            <a:pPr lvl="1">
              <a:lnSpc>
                <a:spcPct val="110000"/>
              </a:lnSpc>
            </a:pPr>
            <a:r>
              <a:rPr lang="en-US" sz="1400" dirty="0">
                <a:solidFill>
                  <a:schemeClr val="tx1">
                    <a:lumMod val="85000"/>
                    <a:lumOff val="15000"/>
                  </a:schemeClr>
                </a:solidFill>
              </a:rPr>
              <a:t>Contributor to the AST </a:t>
            </a:r>
            <a:r>
              <a:rPr lang="en-US" sz="1400" i="1" dirty="0">
                <a:solidFill>
                  <a:schemeClr val="tx1">
                    <a:lumMod val="85000"/>
                    <a:lumOff val="15000"/>
                  </a:schemeClr>
                </a:solidFill>
              </a:rPr>
              <a:t>Surgical Technologist Certifying Exam Study Guide, 3</a:t>
            </a:r>
            <a:r>
              <a:rPr lang="en-US" sz="1400" i="1" baseline="30000" dirty="0">
                <a:solidFill>
                  <a:schemeClr val="tx1">
                    <a:lumMod val="85000"/>
                    <a:lumOff val="15000"/>
                  </a:schemeClr>
                </a:solidFill>
              </a:rPr>
              <a:t>rd</a:t>
            </a:r>
            <a:r>
              <a:rPr lang="en-US" sz="1400" i="1" dirty="0">
                <a:solidFill>
                  <a:schemeClr val="tx1">
                    <a:lumMod val="85000"/>
                    <a:lumOff val="15000"/>
                  </a:schemeClr>
                </a:solidFill>
              </a:rPr>
              <a:t> Ed.</a:t>
            </a:r>
          </a:p>
          <a:p>
            <a:pPr lvl="1">
              <a:lnSpc>
                <a:spcPct val="110000"/>
              </a:lnSpc>
            </a:pPr>
            <a:r>
              <a:rPr lang="en-US" sz="1400" dirty="0">
                <a:solidFill>
                  <a:schemeClr val="tx1">
                    <a:lumMod val="85000"/>
                    <a:lumOff val="15000"/>
                  </a:schemeClr>
                </a:solidFill>
              </a:rPr>
              <a:t>CST at Black Hills Surgical Hospital, Rapid City, SD</a:t>
            </a:r>
            <a:endParaRPr lang="en-US" sz="1400" i="1" dirty="0">
              <a:solidFill>
                <a:schemeClr val="tx1">
                  <a:lumMod val="85000"/>
                  <a:lumOff val="15000"/>
                </a:schemeClr>
              </a:solidFill>
            </a:endParaRPr>
          </a:p>
          <a:p>
            <a:pPr>
              <a:lnSpc>
                <a:spcPct val="110000"/>
              </a:lnSpc>
            </a:pPr>
            <a:r>
              <a:rPr lang="en-US" sz="1400" dirty="0">
                <a:solidFill>
                  <a:schemeClr val="tx1">
                    <a:lumMod val="85000"/>
                    <a:lumOff val="15000"/>
                  </a:schemeClr>
                </a:solidFill>
              </a:rPr>
              <a:t>Margaret Rodriguez, CST, CSFA, M.Ed., FAST</a:t>
            </a:r>
          </a:p>
          <a:p>
            <a:pPr lvl="1">
              <a:lnSpc>
                <a:spcPct val="110000"/>
              </a:lnSpc>
            </a:pPr>
            <a:r>
              <a:rPr lang="en-US" sz="1400" dirty="0">
                <a:solidFill>
                  <a:schemeClr val="tx1">
                    <a:lumMod val="85000"/>
                    <a:lumOff val="15000"/>
                  </a:schemeClr>
                </a:solidFill>
              </a:rPr>
              <a:t>Former President of AST; Former Chair of CSPS</a:t>
            </a:r>
          </a:p>
          <a:p>
            <a:pPr lvl="1">
              <a:lnSpc>
                <a:spcPct val="110000"/>
              </a:lnSpc>
            </a:pPr>
            <a:r>
              <a:rPr lang="en-US" sz="1400" dirty="0">
                <a:solidFill>
                  <a:schemeClr val="tx1">
                    <a:lumMod val="85000"/>
                    <a:lumOff val="15000"/>
                  </a:schemeClr>
                </a:solidFill>
              </a:rPr>
              <a:t>NBSTSA Board of Directors</a:t>
            </a:r>
          </a:p>
          <a:p>
            <a:pPr lvl="1">
              <a:lnSpc>
                <a:spcPct val="110000"/>
              </a:lnSpc>
            </a:pPr>
            <a:r>
              <a:rPr lang="en-US" sz="1400" dirty="0">
                <a:solidFill>
                  <a:schemeClr val="tx1">
                    <a:lumMod val="85000"/>
                    <a:lumOff val="15000"/>
                  </a:schemeClr>
                </a:solidFill>
              </a:rPr>
              <a:t>NBSTSA CSFA Exam Review Committee – 2002-2005</a:t>
            </a:r>
          </a:p>
          <a:p>
            <a:pPr lvl="1">
              <a:lnSpc>
                <a:spcPct val="110000"/>
              </a:lnSpc>
            </a:pPr>
            <a:r>
              <a:rPr lang="en-US" sz="1400" dirty="0">
                <a:solidFill>
                  <a:schemeClr val="tx1">
                    <a:lumMod val="85000"/>
                    <a:lumOff val="15000"/>
                  </a:schemeClr>
                </a:solidFill>
              </a:rPr>
              <a:t>Contributor to the AST </a:t>
            </a:r>
            <a:r>
              <a:rPr lang="en-US" sz="1400" i="1" dirty="0">
                <a:solidFill>
                  <a:schemeClr val="tx1">
                    <a:lumMod val="85000"/>
                    <a:lumOff val="15000"/>
                  </a:schemeClr>
                </a:solidFill>
              </a:rPr>
              <a:t>Surgical Technologist Certifying Exam Study Guide, 3</a:t>
            </a:r>
            <a:r>
              <a:rPr lang="en-US" sz="1400" i="1" baseline="30000" dirty="0">
                <a:solidFill>
                  <a:schemeClr val="tx1">
                    <a:lumMod val="85000"/>
                    <a:lumOff val="15000"/>
                  </a:schemeClr>
                </a:solidFill>
              </a:rPr>
              <a:t>rd</a:t>
            </a:r>
            <a:r>
              <a:rPr lang="en-US" sz="1400" i="1" dirty="0">
                <a:solidFill>
                  <a:schemeClr val="tx1">
                    <a:lumMod val="85000"/>
                    <a:lumOff val="15000"/>
                  </a:schemeClr>
                </a:solidFill>
              </a:rPr>
              <a:t> Ed.</a:t>
            </a:r>
          </a:p>
          <a:p>
            <a:pPr lvl="1">
              <a:lnSpc>
                <a:spcPct val="110000"/>
              </a:lnSpc>
            </a:pPr>
            <a:r>
              <a:rPr lang="en-US" sz="1400" dirty="0">
                <a:solidFill>
                  <a:schemeClr val="tx1">
                    <a:lumMod val="85000"/>
                    <a:lumOff val="15000"/>
                  </a:schemeClr>
                </a:solidFill>
              </a:rPr>
              <a:t>Contributor to </a:t>
            </a:r>
            <a:r>
              <a:rPr lang="en-US" sz="1400" i="1" dirty="0">
                <a:solidFill>
                  <a:schemeClr val="tx1">
                    <a:lumMod val="85000"/>
                    <a:lumOff val="15000"/>
                  </a:schemeClr>
                </a:solidFill>
              </a:rPr>
              <a:t>Surgical Technology for the Surgical Technologist,4</a:t>
            </a:r>
            <a:r>
              <a:rPr lang="en-US" sz="1400" i="1" baseline="30000" dirty="0">
                <a:solidFill>
                  <a:schemeClr val="tx1">
                    <a:lumMod val="85000"/>
                    <a:lumOff val="15000"/>
                  </a:schemeClr>
                </a:solidFill>
              </a:rPr>
              <a:t>th</a:t>
            </a:r>
            <a:r>
              <a:rPr lang="en-US" sz="1400" i="1" dirty="0">
                <a:solidFill>
                  <a:schemeClr val="tx1">
                    <a:lumMod val="85000"/>
                    <a:lumOff val="15000"/>
                  </a:schemeClr>
                </a:solidFill>
              </a:rPr>
              <a:t>, 5</a:t>
            </a:r>
            <a:r>
              <a:rPr lang="en-US" sz="1400" i="1" baseline="30000" dirty="0">
                <a:solidFill>
                  <a:schemeClr val="tx1">
                    <a:lumMod val="85000"/>
                    <a:lumOff val="15000"/>
                  </a:schemeClr>
                </a:solidFill>
              </a:rPr>
              <a:t>th, </a:t>
            </a:r>
            <a:r>
              <a:rPr lang="en-US" sz="1400" i="1" dirty="0">
                <a:solidFill>
                  <a:schemeClr val="tx1">
                    <a:lumMod val="85000"/>
                    <a:lumOff val="15000"/>
                  </a:schemeClr>
                </a:solidFill>
              </a:rPr>
              <a:t>6</a:t>
            </a:r>
            <a:r>
              <a:rPr lang="en-US" sz="1400" i="1" baseline="30000" dirty="0">
                <a:solidFill>
                  <a:schemeClr val="tx1">
                    <a:lumMod val="85000"/>
                    <a:lumOff val="15000"/>
                  </a:schemeClr>
                </a:solidFill>
              </a:rPr>
              <a:t>th </a:t>
            </a:r>
            <a:r>
              <a:rPr lang="en-US" sz="1400" i="1" dirty="0">
                <a:solidFill>
                  <a:schemeClr val="tx1">
                    <a:lumMod val="85000"/>
                    <a:lumOff val="15000"/>
                  </a:schemeClr>
                </a:solidFill>
              </a:rPr>
              <a:t>Ed.</a:t>
            </a:r>
          </a:p>
          <a:p>
            <a:pPr lvl="1">
              <a:lnSpc>
                <a:spcPct val="110000"/>
              </a:lnSpc>
            </a:pPr>
            <a:r>
              <a:rPr lang="en-US" sz="1400" dirty="0">
                <a:solidFill>
                  <a:schemeClr val="tx1">
                    <a:lumMod val="85000"/>
                    <a:lumOff val="15000"/>
                  </a:schemeClr>
                </a:solidFill>
              </a:rPr>
              <a:t>Author of </a:t>
            </a:r>
            <a:r>
              <a:rPr lang="en-US" sz="1400" i="1" dirty="0">
                <a:solidFill>
                  <a:schemeClr val="tx1">
                    <a:lumMod val="85000"/>
                    <a:lumOff val="15000"/>
                  </a:schemeClr>
                </a:solidFill>
              </a:rPr>
              <a:t>Microbiology for Surgical Technologists, 2</a:t>
            </a:r>
            <a:r>
              <a:rPr lang="en-US" sz="1400" i="1" baseline="30000" dirty="0">
                <a:solidFill>
                  <a:schemeClr val="tx1">
                    <a:lumMod val="85000"/>
                    <a:lumOff val="15000"/>
                  </a:schemeClr>
                </a:solidFill>
              </a:rPr>
              <a:t>nd</a:t>
            </a:r>
            <a:r>
              <a:rPr lang="en-US" sz="1400" i="1" dirty="0">
                <a:solidFill>
                  <a:schemeClr val="tx1">
                    <a:lumMod val="85000"/>
                    <a:lumOff val="15000"/>
                  </a:schemeClr>
                </a:solidFill>
              </a:rPr>
              <a:t> and 3</a:t>
            </a:r>
            <a:r>
              <a:rPr lang="en-US" sz="1400" i="1" baseline="30000" dirty="0">
                <a:solidFill>
                  <a:schemeClr val="tx1">
                    <a:lumMod val="85000"/>
                    <a:lumOff val="15000"/>
                  </a:schemeClr>
                </a:solidFill>
              </a:rPr>
              <a:t>rd</a:t>
            </a:r>
            <a:r>
              <a:rPr lang="en-US" sz="1400" i="1" dirty="0">
                <a:solidFill>
                  <a:schemeClr val="tx1">
                    <a:lumMod val="85000"/>
                    <a:lumOff val="15000"/>
                  </a:schemeClr>
                </a:solidFill>
              </a:rPr>
              <a:t> Ed.</a:t>
            </a:r>
            <a:endParaRPr lang="en-US" sz="1400" dirty="0">
              <a:solidFill>
                <a:schemeClr val="tx1">
                  <a:lumMod val="85000"/>
                  <a:lumOff val="15000"/>
                </a:schemeClr>
              </a:solidFill>
            </a:endParaRPr>
          </a:p>
          <a:p>
            <a:pPr lvl="1">
              <a:lnSpc>
                <a:spcPct val="110000"/>
              </a:lnSpc>
            </a:pPr>
            <a:r>
              <a:rPr lang="en-US" sz="1400" dirty="0">
                <a:solidFill>
                  <a:schemeClr val="tx1">
                    <a:lumMod val="85000"/>
                    <a:lumOff val="15000"/>
                  </a:schemeClr>
                </a:solidFill>
              </a:rPr>
              <a:t>Professor, Program Coordinator at El Paso Community College Surgical Technology Program, El Paso, TX</a:t>
            </a:r>
          </a:p>
        </p:txBody>
      </p:sp>
    </p:spTree>
    <p:extLst>
      <p:ext uri="{BB962C8B-B14F-4D97-AF65-F5344CB8AC3E}">
        <p14:creationId xmlns:p14="http://schemas.microsoft.com/office/powerpoint/2010/main" val="568050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1" y="609599"/>
            <a:ext cx="9559636" cy="1094509"/>
          </a:xfrm>
        </p:spPr>
        <p:txBody>
          <a:bodyPr>
            <a:normAutofit/>
          </a:bodyPr>
          <a:lstStyle/>
          <a:p>
            <a:r>
              <a:rPr lang="en-US" dirty="0"/>
              <a:t>Tips for creating better multiple choice exams</a:t>
            </a:r>
          </a:p>
        </p:txBody>
      </p:sp>
      <p:sp>
        <p:nvSpPr>
          <p:cNvPr id="3" name="Content Placeholder 2"/>
          <p:cNvSpPr>
            <a:spLocks noGrp="1"/>
          </p:cNvSpPr>
          <p:nvPr>
            <p:ph idx="1"/>
          </p:nvPr>
        </p:nvSpPr>
        <p:spPr>
          <a:xfrm>
            <a:off x="677333" y="1704108"/>
            <a:ext cx="10685991" cy="3834245"/>
          </a:xfrm>
        </p:spPr>
        <p:txBody>
          <a:bodyPr/>
          <a:lstStyle/>
          <a:p>
            <a:pPr marL="0" indent="0">
              <a:buNone/>
            </a:pPr>
            <a:endParaRPr lang="en-US" dirty="0"/>
          </a:p>
          <a:p>
            <a:r>
              <a:rPr lang="en-US" dirty="0"/>
              <a:t>Dot your			           s            and          cross your     			s	   </a:t>
            </a:r>
          </a:p>
        </p:txBody>
      </p:sp>
      <p:pic>
        <p:nvPicPr>
          <p:cNvPr id="4" name="Picture 3"/>
          <p:cNvPicPr>
            <a:picLocks noChangeAspect="1"/>
          </p:cNvPicPr>
          <p:nvPr/>
        </p:nvPicPr>
        <p:blipFill>
          <a:blip r:embed="rId2"/>
          <a:stretch>
            <a:fillRect/>
          </a:stretch>
        </p:blipFill>
        <p:spPr>
          <a:xfrm>
            <a:off x="2230287" y="1966887"/>
            <a:ext cx="2619375" cy="3308685"/>
          </a:xfrm>
          <a:prstGeom prst="rect">
            <a:avLst/>
          </a:prstGeom>
        </p:spPr>
      </p:pic>
      <p:pic>
        <p:nvPicPr>
          <p:cNvPr id="5" name="Picture 4"/>
          <p:cNvPicPr>
            <a:picLocks noChangeAspect="1"/>
          </p:cNvPicPr>
          <p:nvPr/>
        </p:nvPicPr>
        <p:blipFill>
          <a:blip r:embed="rId3"/>
          <a:stretch>
            <a:fillRect/>
          </a:stretch>
        </p:blipFill>
        <p:spPr>
          <a:xfrm>
            <a:off x="7668511" y="2176893"/>
            <a:ext cx="2293202" cy="2888672"/>
          </a:xfrm>
          <a:prstGeom prst="rect">
            <a:avLst/>
          </a:prstGeom>
        </p:spPr>
      </p:pic>
    </p:spTree>
    <p:extLst>
      <p:ext uri="{BB962C8B-B14F-4D97-AF65-F5344CB8AC3E}">
        <p14:creationId xmlns:p14="http://schemas.microsoft.com/office/powerpoint/2010/main" val="379162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00100"/>
          </a:xfrm>
        </p:spPr>
        <p:txBody>
          <a:bodyPr>
            <a:normAutofit/>
          </a:bodyPr>
          <a:lstStyle/>
          <a:p>
            <a:r>
              <a:rPr lang="en-US" dirty="0"/>
              <a:t>How does it look?</a:t>
            </a:r>
          </a:p>
        </p:txBody>
      </p:sp>
      <p:sp>
        <p:nvSpPr>
          <p:cNvPr id="3" name="Content Placeholder 2"/>
          <p:cNvSpPr>
            <a:spLocks noGrp="1"/>
          </p:cNvSpPr>
          <p:nvPr>
            <p:ph idx="1"/>
          </p:nvPr>
        </p:nvSpPr>
        <p:spPr>
          <a:xfrm>
            <a:off x="677334" y="990600"/>
            <a:ext cx="9114366" cy="4619625"/>
          </a:xfrm>
        </p:spPr>
        <p:txBody>
          <a:bodyPr>
            <a:normAutofit/>
          </a:bodyPr>
          <a:lstStyle/>
          <a:p>
            <a:r>
              <a:rPr lang="en-US" sz="2400" dirty="0"/>
              <a:t>Items/questions should be written so that the choices (key and distractors) </a:t>
            </a:r>
          </a:p>
          <a:p>
            <a:pPr lvl="1"/>
            <a:r>
              <a:rPr lang="en-US" sz="2400" dirty="0"/>
              <a:t>follow in a logical sequence</a:t>
            </a:r>
          </a:p>
          <a:p>
            <a:pPr lvl="1"/>
            <a:r>
              <a:rPr lang="en-US" sz="2400" dirty="0"/>
              <a:t>provide plausible consideration</a:t>
            </a:r>
          </a:p>
          <a:p>
            <a:pPr lvl="1"/>
            <a:r>
              <a:rPr lang="en-US" sz="2400" dirty="0"/>
              <a:t>have orderly progression of length				</a:t>
            </a:r>
          </a:p>
          <a:p>
            <a:pPr lvl="1"/>
            <a:r>
              <a:rPr lang="en-US" sz="2400" dirty="0"/>
              <a:t>Similar/balanced formatting of wording/phrasing</a:t>
            </a:r>
          </a:p>
          <a:p>
            <a:pPr lvl="1"/>
            <a:r>
              <a:rPr lang="en-US" sz="2400" dirty="0"/>
              <a:t>all relate clearly back to the stem statement or question</a:t>
            </a:r>
          </a:p>
          <a:p>
            <a:pPr lvl="1"/>
            <a:r>
              <a:rPr lang="en-US" sz="2400" dirty="0"/>
              <a:t>maintain grammatical correctness (tense, singular/plural, capitalization, etc.)</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959" y="1247775"/>
            <a:ext cx="1534033" cy="17993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1700" y="4124365"/>
            <a:ext cx="1714285" cy="11394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841" y="1737484"/>
            <a:ext cx="1807201" cy="2040516"/>
          </a:xfrm>
          <a:prstGeom prst="rect">
            <a:avLst/>
          </a:prstGeom>
        </p:spPr>
      </p:pic>
    </p:spTree>
    <p:extLst>
      <p:ext uri="{BB962C8B-B14F-4D97-AF65-F5344CB8AC3E}">
        <p14:creationId xmlns:p14="http://schemas.microsoft.com/office/powerpoint/2010/main" val="729742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6256"/>
            <a:ext cx="8596668" cy="538594"/>
          </a:xfrm>
        </p:spPr>
        <p:txBody>
          <a:bodyPr>
            <a:normAutofit fontScale="90000"/>
          </a:bodyPr>
          <a:lstStyle/>
          <a:p>
            <a:r>
              <a:rPr lang="en-US" dirty="0"/>
              <a:t>For example…</a:t>
            </a:r>
          </a:p>
        </p:txBody>
      </p:sp>
      <p:sp>
        <p:nvSpPr>
          <p:cNvPr id="3" name="Content Placeholder 2"/>
          <p:cNvSpPr>
            <a:spLocks noGrp="1"/>
          </p:cNvSpPr>
          <p:nvPr>
            <p:ph idx="1"/>
          </p:nvPr>
        </p:nvSpPr>
        <p:spPr>
          <a:xfrm>
            <a:off x="677334" y="838200"/>
            <a:ext cx="10714566" cy="4791075"/>
          </a:xfrm>
        </p:spPr>
        <p:txBody>
          <a:bodyPr>
            <a:normAutofit fontScale="92500" lnSpcReduction="10000"/>
          </a:bodyPr>
          <a:lstStyle/>
          <a:p>
            <a:r>
              <a:rPr lang="en-US" dirty="0"/>
              <a:t>Which type of ventilation system provides a supply of clean air and reduces contaminants and fumes from the OR?</a:t>
            </a:r>
          </a:p>
          <a:p>
            <a:pPr marL="800100" lvl="1" indent="-342900">
              <a:buAutoNum type="alphaUcPeriod"/>
            </a:pPr>
            <a:r>
              <a:rPr lang="en-US" dirty="0"/>
              <a:t>Negative, bidirectional</a:t>
            </a:r>
          </a:p>
          <a:p>
            <a:pPr marL="800100" lvl="1" indent="-342900">
              <a:buAutoNum type="alphaUcPeriod"/>
            </a:pPr>
            <a:r>
              <a:rPr lang="en-US" dirty="0"/>
              <a:t>Negative, unidirectional </a:t>
            </a:r>
          </a:p>
          <a:p>
            <a:pPr marL="800100" lvl="1" indent="-342900">
              <a:buAutoNum type="alphaUcPeriod"/>
            </a:pPr>
            <a:r>
              <a:rPr lang="en-US" dirty="0"/>
              <a:t>Positive, bidirectional</a:t>
            </a:r>
          </a:p>
          <a:p>
            <a:pPr marL="800100" lvl="1" indent="-342900">
              <a:buAutoNum type="alphaUcPeriod"/>
            </a:pPr>
            <a:r>
              <a:rPr lang="en-US" dirty="0"/>
              <a:t>Positive, unidirectional  </a:t>
            </a:r>
            <a:r>
              <a:rPr lang="en-US" b="1" dirty="0"/>
              <a:t>*</a:t>
            </a:r>
          </a:p>
          <a:p>
            <a:pPr marL="800100" lvl="1" indent="-342900">
              <a:buAutoNum type="alphaUcPeriod"/>
            </a:pPr>
            <a:endParaRPr lang="en-US" b="1" dirty="0"/>
          </a:p>
          <a:p>
            <a:pPr indent="-285750"/>
            <a:r>
              <a:rPr lang="en-US" dirty="0"/>
              <a:t>At What distance from the impact site of a laser beam on tissue should the smoke evacuator be positioned to capture 98% of the plume?</a:t>
            </a:r>
          </a:p>
          <a:p>
            <a:pPr marL="800100" lvl="1" indent="-342900">
              <a:buAutoNum type="alphaUcPeriod"/>
            </a:pPr>
            <a:r>
              <a:rPr lang="en-US" dirty="0"/>
              <a:t>1 cm  </a:t>
            </a:r>
            <a:r>
              <a:rPr lang="en-US" b="1" dirty="0"/>
              <a:t>*</a:t>
            </a:r>
          </a:p>
          <a:p>
            <a:pPr marL="800100" lvl="1" indent="-342900">
              <a:buAutoNum type="alphaUcPeriod"/>
            </a:pPr>
            <a:r>
              <a:rPr lang="en-US" dirty="0"/>
              <a:t>2 cm</a:t>
            </a:r>
          </a:p>
          <a:p>
            <a:pPr marL="800100" lvl="1" indent="-342900">
              <a:buAutoNum type="alphaUcPeriod"/>
            </a:pPr>
            <a:r>
              <a:rPr lang="en-US" dirty="0"/>
              <a:t>5  cm</a:t>
            </a:r>
          </a:p>
          <a:p>
            <a:pPr marL="800100" lvl="1" indent="-342900">
              <a:buAutoNum type="alphaUcPeriod"/>
            </a:pPr>
            <a:r>
              <a:rPr lang="en-US" dirty="0"/>
              <a:t>10 cm</a:t>
            </a:r>
          </a:p>
        </p:txBody>
      </p:sp>
    </p:spTree>
    <p:extLst>
      <p:ext uri="{BB962C8B-B14F-4D97-AF65-F5344CB8AC3E}">
        <p14:creationId xmlns:p14="http://schemas.microsoft.com/office/powerpoint/2010/main" val="2593027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3181"/>
            <a:ext cx="8596668" cy="512619"/>
          </a:xfrm>
        </p:spPr>
        <p:txBody>
          <a:bodyPr>
            <a:normAutofit fontScale="90000"/>
          </a:bodyPr>
          <a:lstStyle/>
          <a:p>
            <a:r>
              <a:rPr lang="en-US" dirty="0"/>
              <a:t>Play it again, Sam</a:t>
            </a:r>
          </a:p>
        </p:txBody>
      </p:sp>
      <p:sp>
        <p:nvSpPr>
          <p:cNvPr id="3" name="Content Placeholder 2"/>
          <p:cNvSpPr>
            <a:spLocks noGrp="1"/>
          </p:cNvSpPr>
          <p:nvPr>
            <p:ph idx="1"/>
          </p:nvPr>
        </p:nvSpPr>
        <p:spPr>
          <a:xfrm>
            <a:off x="677333" y="872836"/>
            <a:ext cx="10838391" cy="5777345"/>
          </a:xfrm>
        </p:spPr>
        <p:txBody>
          <a:bodyPr>
            <a:normAutofit fontScale="92500" lnSpcReduction="10000"/>
          </a:bodyPr>
          <a:lstStyle/>
          <a:p>
            <a:r>
              <a:rPr lang="en-US" dirty="0"/>
              <a:t>Which of the following terms describes the system of principles that become standards of conduct for professionals?</a:t>
            </a:r>
          </a:p>
          <a:p>
            <a:pPr marL="800100" lvl="1" indent="-342900">
              <a:buAutoNum type="alphaUcPeriod"/>
            </a:pPr>
            <a:r>
              <a:rPr lang="en-US" dirty="0"/>
              <a:t>Doctrines</a:t>
            </a:r>
          </a:p>
          <a:p>
            <a:pPr marL="800100" lvl="1" indent="-342900">
              <a:buAutoNum type="alphaUcPeriod"/>
            </a:pPr>
            <a:r>
              <a:rPr lang="en-US" dirty="0"/>
              <a:t>Ethics  </a:t>
            </a:r>
            <a:r>
              <a:rPr lang="en-US" b="1" dirty="0"/>
              <a:t>*</a:t>
            </a:r>
          </a:p>
          <a:p>
            <a:pPr marL="800100" lvl="1" indent="-342900">
              <a:buAutoNum type="alphaUcPeriod"/>
            </a:pPr>
            <a:r>
              <a:rPr lang="en-US" dirty="0"/>
              <a:t>Morals</a:t>
            </a:r>
          </a:p>
          <a:p>
            <a:pPr marL="800100" lvl="1" indent="-342900">
              <a:buAutoNum type="alphaUcPeriod"/>
            </a:pPr>
            <a:r>
              <a:rPr lang="en-US" dirty="0"/>
              <a:t>Precedents</a:t>
            </a:r>
          </a:p>
          <a:p>
            <a:pPr marL="457200" lvl="1" indent="0">
              <a:buNone/>
            </a:pPr>
            <a:endParaRPr lang="en-US" dirty="0"/>
          </a:p>
          <a:p>
            <a:pPr indent="-285750"/>
            <a:r>
              <a:rPr lang="en-US" dirty="0"/>
              <a:t>Which of the following terms describes the principles such as benevolence, trustworthiness, and honesty for the care and well-being of others in society?</a:t>
            </a:r>
          </a:p>
          <a:p>
            <a:pPr marL="800100" lvl="1" indent="-342900">
              <a:buAutoNum type="alphaUcPeriod"/>
            </a:pPr>
            <a:r>
              <a:rPr lang="en-US" dirty="0"/>
              <a:t>Doctrines</a:t>
            </a:r>
          </a:p>
          <a:p>
            <a:pPr marL="800100" lvl="1" indent="-342900">
              <a:buAutoNum type="alphaUcPeriod"/>
            </a:pPr>
            <a:r>
              <a:rPr lang="en-US" dirty="0"/>
              <a:t>Ethics</a:t>
            </a:r>
            <a:r>
              <a:rPr lang="en-US" b="1" dirty="0"/>
              <a:t>  </a:t>
            </a:r>
          </a:p>
          <a:p>
            <a:pPr marL="800100" lvl="1" indent="-342900">
              <a:buAutoNum type="alphaUcPeriod"/>
            </a:pPr>
            <a:r>
              <a:rPr lang="en-US" dirty="0"/>
              <a:t>Morals </a:t>
            </a:r>
            <a:r>
              <a:rPr lang="en-US" b="1" dirty="0"/>
              <a:t> *</a:t>
            </a:r>
          </a:p>
          <a:p>
            <a:pPr marL="800100" lvl="1" indent="-342900">
              <a:buAutoNum type="alphaUcPeriod"/>
            </a:pPr>
            <a:r>
              <a:rPr lang="en-US" dirty="0"/>
              <a:t>Precedents</a:t>
            </a:r>
          </a:p>
          <a:p>
            <a:pPr marL="800100" lvl="1" indent="-342900">
              <a:buAutoNum type="alphaUcPeriod"/>
            </a:pPr>
            <a:endParaRPr lang="en-US" dirty="0"/>
          </a:p>
          <a:p>
            <a:pPr marL="57150" indent="0">
              <a:buNone/>
            </a:pPr>
            <a:r>
              <a:rPr lang="en-US" dirty="0">
                <a:solidFill>
                  <a:schemeClr val="bg1"/>
                </a:solidFill>
              </a:rPr>
              <a:t>NOTE:  	It is acceptable to use the same choices in multiple items/questions, 			especially when concepts are similar and may be confused or transposed</a:t>
            </a:r>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811" y="3761508"/>
            <a:ext cx="1592885" cy="1868119"/>
          </a:xfrm>
          <a:prstGeom prst="rect">
            <a:avLst/>
          </a:prstGeom>
        </p:spPr>
      </p:pic>
    </p:spTree>
    <p:extLst>
      <p:ext uri="{BB962C8B-B14F-4D97-AF65-F5344CB8AC3E}">
        <p14:creationId xmlns:p14="http://schemas.microsoft.com/office/powerpoint/2010/main" val="155632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1718"/>
            <a:ext cx="8596668" cy="636495"/>
          </a:xfrm>
        </p:spPr>
        <p:txBody>
          <a:bodyPr>
            <a:normAutofit/>
          </a:bodyPr>
          <a:lstStyle/>
          <a:p>
            <a:r>
              <a:rPr lang="en-US" dirty="0"/>
              <a:t>May I be direct?  </a:t>
            </a:r>
          </a:p>
        </p:txBody>
      </p:sp>
      <p:sp>
        <p:nvSpPr>
          <p:cNvPr id="3" name="Content Placeholder 2"/>
          <p:cNvSpPr>
            <a:spLocks noGrp="1"/>
          </p:cNvSpPr>
          <p:nvPr>
            <p:ph idx="1"/>
          </p:nvPr>
        </p:nvSpPr>
        <p:spPr>
          <a:xfrm>
            <a:off x="677333" y="966355"/>
            <a:ext cx="10671985" cy="4780021"/>
          </a:xfrm>
        </p:spPr>
        <p:txBody>
          <a:bodyPr>
            <a:normAutofit lnSpcReduction="10000"/>
          </a:bodyPr>
          <a:lstStyle/>
          <a:p>
            <a:r>
              <a:rPr lang="en-US" dirty="0"/>
              <a:t>Items/questions should be written in such a way as to allow the examinee to begin formulating a choice or an answer prior to reading the choices provided</a:t>
            </a:r>
          </a:p>
          <a:p>
            <a:pPr lvl="1"/>
            <a:r>
              <a:rPr lang="en-US" dirty="0"/>
              <a:t>Undirected stems that require reading of every choice in order to determine what is being asked may cause undue confusion </a:t>
            </a:r>
          </a:p>
          <a:p>
            <a:pPr lvl="2"/>
            <a:r>
              <a:rPr lang="en-US" dirty="0"/>
              <a:t>Counts are done</a:t>
            </a:r>
          </a:p>
          <a:p>
            <a:pPr lvl="3">
              <a:buFont typeface="Wingdings 3" charset="2"/>
              <a:buAutoNum type="alphaUcPeriod"/>
            </a:pPr>
            <a:r>
              <a:rPr lang="en-US" dirty="0"/>
              <a:t>by the nurse and surgeon</a:t>
            </a:r>
          </a:p>
          <a:p>
            <a:pPr lvl="3">
              <a:buFont typeface="Wingdings 3" charset="2"/>
              <a:buAutoNum type="alphaUcPeriod"/>
            </a:pPr>
            <a:r>
              <a:rPr lang="en-US" dirty="0"/>
              <a:t>in some cases, but not in all		</a:t>
            </a:r>
          </a:p>
          <a:p>
            <a:pPr lvl="3">
              <a:buAutoNum type="alphaUcPeriod"/>
            </a:pPr>
            <a:r>
              <a:rPr lang="en-US" dirty="0"/>
              <a:t>because AORN says they should be</a:t>
            </a:r>
          </a:p>
          <a:p>
            <a:pPr lvl="3">
              <a:buAutoNum type="alphaUcPeriod"/>
            </a:pPr>
            <a:r>
              <a:rPr lang="en-US" dirty="0"/>
              <a:t>to prevent retention of foreign items</a:t>
            </a:r>
          </a:p>
          <a:p>
            <a:pPr marL="1371600" lvl="3" indent="0">
              <a:buNone/>
            </a:pPr>
            <a:endParaRPr lang="en-US" dirty="0"/>
          </a:p>
          <a:p>
            <a:pPr lvl="2"/>
            <a:r>
              <a:rPr lang="en-US" dirty="0"/>
              <a:t>The primary reason surgical counts are performed is</a:t>
            </a:r>
          </a:p>
          <a:p>
            <a:pPr lvl="3">
              <a:buAutoNum type="alphaUcPeriod"/>
            </a:pPr>
            <a:r>
              <a:rPr lang="en-US" dirty="0"/>
              <a:t>to prevent loss of inventory</a:t>
            </a:r>
          </a:p>
          <a:p>
            <a:pPr lvl="3">
              <a:buAutoNum type="alphaUcPeriod"/>
            </a:pPr>
            <a:r>
              <a:rPr lang="en-US" dirty="0"/>
              <a:t>because AST says they should be done				</a:t>
            </a:r>
          </a:p>
          <a:p>
            <a:pPr lvl="3">
              <a:buAutoNum type="alphaUcPeriod"/>
            </a:pPr>
            <a:r>
              <a:rPr lang="en-US" dirty="0"/>
              <a:t>so that charges can be submitted for reimbursement </a:t>
            </a:r>
          </a:p>
          <a:p>
            <a:pPr lvl="3">
              <a:buAutoNum type="alphaUcPeriod"/>
            </a:pPr>
            <a:r>
              <a:rPr lang="en-US" dirty="0"/>
              <a:t>to prevent injury to the patient from retention of foreign items</a:t>
            </a:r>
          </a:p>
          <a:p>
            <a:pPr lvl="3">
              <a:buAutoNum type="alphaU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864" y="2130137"/>
            <a:ext cx="1298863" cy="12988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009" y="3783219"/>
            <a:ext cx="1828571" cy="1828571"/>
          </a:xfrm>
          <a:prstGeom prst="rect">
            <a:avLst/>
          </a:prstGeom>
        </p:spPr>
      </p:pic>
    </p:spTree>
    <p:extLst>
      <p:ext uri="{BB962C8B-B14F-4D97-AF65-F5344CB8AC3E}">
        <p14:creationId xmlns:p14="http://schemas.microsoft.com/office/powerpoint/2010/main" val="1383393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8588"/>
            <a:ext cx="8596668" cy="776691"/>
          </a:xfrm>
        </p:spPr>
        <p:txBody>
          <a:bodyPr/>
          <a:lstStyle/>
          <a:p>
            <a:r>
              <a:rPr lang="en-US" dirty="0"/>
              <a:t>In other words…</a:t>
            </a:r>
          </a:p>
        </p:txBody>
      </p:sp>
      <p:sp>
        <p:nvSpPr>
          <p:cNvPr id="3" name="Content Placeholder 2"/>
          <p:cNvSpPr>
            <a:spLocks noGrp="1"/>
          </p:cNvSpPr>
          <p:nvPr>
            <p:ph idx="1"/>
          </p:nvPr>
        </p:nvSpPr>
        <p:spPr>
          <a:xfrm>
            <a:off x="259976" y="923365"/>
            <a:ext cx="8130989" cy="4598894"/>
          </a:xfrm>
        </p:spPr>
        <p:txBody>
          <a:bodyPr/>
          <a:lstStyle/>
          <a:p>
            <a:r>
              <a:rPr lang="en-US" dirty="0"/>
              <a:t>In preparation of all items/questions, the language of the profession should be used in order to assess examinees’ comprehension </a:t>
            </a:r>
          </a:p>
          <a:p>
            <a:r>
              <a:rPr lang="en-US" dirty="0"/>
              <a:t>Recall type items may include definitions of basic medical terminology, but more complex application and analysis items should utilize terms as standard wording</a:t>
            </a:r>
          </a:p>
          <a:p>
            <a:r>
              <a:rPr lang="en-US" dirty="0"/>
              <a:t>Proper names of instruments, supplies, equipment, etc. should be capitalized</a:t>
            </a:r>
          </a:p>
          <a:p>
            <a:pPr lvl="1"/>
            <a:r>
              <a:rPr lang="en-US" dirty="0"/>
              <a:t>Mayo, Kocher, Vicryl, Balfour, de </a:t>
            </a:r>
            <a:r>
              <a:rPr lang="en-US" dirty="0" err="1"/>
              <a:t>bakey</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019" y="1135279"/>
            <a:ext cx="2807976" cy="18719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019" y="3602309"/>
            <a:ext cx="2972647" cy="1703948"/>
          </a:xfrm>
          <a:prstGeom prst="rect">
            <a:avLst/>
          </a:prstGeom>
        </p:spPr>
      </p:pic>
    </p:spTree>
    <p:extLst>
      <p:ext uri="{BB962C8B-B14F-4D97-AF65-F5344CB8AC3E}">
        <p14:creationId xmlns:p14="http://schemas.microsoft.com/office/powerpoint/2010/main" val="217268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8612"/>
            <a:ext cx="8596668" cy="932329"/>
          </a:xfrm>
        </p:spPr>
        <p:txBody>
          <a:bodyPr/>
          <a:lstStyle/>
          <a:p>
            <a:r>
              <a:rPr lang="en-US" dirty="0"/>
              <a:t>As we were saying…</a:t>
            </a:r>
          </a:p>
        </p:txBody>
      </p:sp>
      <p:sp>
        <p:nvSpPr>
          <p:cNvPr id="3" name="Content Placeholder 2"/>
          <p:cNvSpPr>
            <a:spLocks noGrp="1"/>
          </p:cNvSpPr>
          <p:nvPr>
            <p:ph idx="1"/>
          </p:nvPr>
        </p:nvSpPr>
        <p:spPr>
          <a:xfrm>
            <a:off x="385484" y="1380565"/>
            <a:ext cx="8615081" cy="4177553"/>
          </a:xfrm>
        </p:spPr>
        <p:txBody>
          <a:bodyPr>
            <a:normAutofit fontScale="85000" lnSpcReduction="20000"/>
          </a:bodyPr>
          <a:lstStyle/>
          <a:p>
            <a:pPr indent="-285750"/>
            <a:r>
              <a:rPr lang="en-US" dirty="0"/>
              <a:t>Standard acronyms and abbreviations which have already been covered in the curriculum may be used, but non-standard acronyms should be avoided</a:t>
            </a:r>
          </a:p>
          <a:p>
            <a:pPr lvl="1"/>
            <a:r>
              <a:rPr lang="en-US" dirty="0"/>
              <a:t>ESU = electrosurgical unit, instead of Bovie which is likely NOT the name of the device used, but a holdover from years ago and the inventor’s name</a:t>
            </a:r>
          </a:p>
          <a:p>
            <a:pPr lvl="1"/>
            <a:r>
              <a:rPr lang="en-US" dirty="0"/>
              <a:t>SOP = standards of practice</a:t>
            </a:r>
          </a:p>
          <a:p>
            <a:pPr lvl="1"/>
            <a:r>
              <a:rPr lang="en-US" dirty="0"/>
              <a:t>HIPPA – Health Insurance Privacy and Portability Act</a:t>
            </a:r>
          </a:p>
          <a:p>
            <a:pPr lvl="1"/>
            <a:r>
              <a:rPr lang="en-US" dirty="0"/>
              <a:t>PASS = pull the pin, aim the nozzle, squeeze the handle, sweep the base of fire</a:t>
            </a:r>
          </a:p>
          <a:p>
            <a:pPr lvl="1"/>
            <a:r>
              <a:rPr lang="en-US" dirty="0"/>
              <a:t>LAVH = laparoscopically assisted vaginal hysterectomy</a:t>
            </a:r>
          </a:p>
          <a:p>
            <a:pPr lvl="1"/>
            <a:r>
              <a:rPr lang="en-US" dirty="0"/>
              <a:t>ORIF = open reduction, internal fixation</a:t>
            </a:r>
          </a:p>
          <a:p>
            <a:pPr lvl="1"/>
            <a:r>
              <a:rPr lang="en-US" dirty="0"/>
              <a:t>VATS = video assisted thoracoscopic surgery</a:t>
            </a:r>
          </a:p>
          <a:p>
            <a:pPr lvl="1"/>
            <a:r>
              <a:rPr lang="en-US" dirty="0"/>
              <a:t>AAA = abdominal aortic aneurysm</a:t>
            </a:r>
          </a:p>
          <a:p>
            <a:pPr lvl="1"/>
            <a:r>
              <a:rPr lang="en-US" dirty="0"/>
              <a:t>C&amp;S = culture and sensitivity</a:t>
            </a:r>
          </a:p>
          <a:p>
            <a:pPr lvl="1"/>
            <a:r>
              <a:rPr lang="en-US" dirty="0"/>
              <a:t>CNS = central nervous system</a:t>
            </a:r>
          </a:p>
          <a:p>
            <a:pPr lvl="1"/>
            <a:r>
              <a:rPr lang="en-US" dirty="0"/>
              <a:t>Tjc = The joint Commission (JACHO is an outdated name and acronym)</a:t>
            </a:r>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611" y="2843644"/>
            <a:ext cx="3220611" cy="2911698"/>
          </a:xfrm>
          <a:prstGeom prst="rect">
            <a:avLst/>
          </a:prstGeom>
        </p:spPr>
      </p:pic>
    </p:spTree>
    <p:extLst>
      <p:ext uri="{BB962C8B-B14F-4D97-AF65-F5344CB8AC3E}">
        <p14:creationId xmlns:p14="http://schemas.microsoft.com/office/powerpoint/2010/main" val="283210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5473"/>
            <a:ext cx="8596668" cy="727363"/>
          </a:xfrm>
        </p:spPr>
        <p:txBody>
          <a:bodyPr/>
          <a:lstStyle/>
          <a:p>
            <a:r>
              <a:rPr lang="en-US" dirty="0"/>
              <a:t>Don’t be so negative!</a:t>
            </a:r>
          </a:p>
        </p:txBody>
      </p:sp>
      <p:sp>
        <p:nvSpPr>
          <p:cNvPr id="3" name="Content Placeholder 2"/>
          <p:cNvSpPr>
            <a:spLocks noGrp="1"/>
          </p:cNvSpPr>
          <p:nvPr>
            <p:ph idx="1"/>
          </p:nvPr>
        </p:nvSpPr>
        <p:spPr>
          <a:xfrm>
            <a:off x="385482" y="955964"/>
            <a:ext cx="8888520" cy="4646977"/>
          </a:xfrm>
        </p:spPr>
        <p:txBody>
          <a:bodyPr/>
          <a:lstStyle/>
          <a:p>
            <a:r>
              <a:rPr lang="en-US" dirty="0"/>
              <a:t>Items written which require use of the exception (“NOT”, “EXCEPT”, “ALL BUT”…) can cause confusion and should be avoided if possible</a:t>
            </a:r>
          </a:p>
          <a:p>
            <a:r>
              <a:rPr lang="en-US" dirty="0"/>
              <a:t>However, when an adequate number of plausible negative distractors cannot be created, it may require an exception to the rule</a:t>
            </a:r>
          </a:p>
          <a:p>
            <a:r>
              <a:rPr lang="en-US" dirty="0"/>
              <a:t>Use of appropriate medical terminology such as contraindication will elevate an item to assess understanding of the term as well as keeping the exception clause in the stem</a:t>
            </a:r>
          </a:p>
          <a:p>
            <a:r>
              <a:rPr lang="en-US" dirty="0"/>
              <a:t>Use of all capital letters or underlining emphasizes negatives/exceptions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2285" y="3807940"/>
            <a:ext cx="2343841" cy="16719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222" y="373258"/>
            <a:ext cx="2819400" cy="2800350"/>
          </a:xfrm>
          <a:prstGeom prst="rect">
            <a:avLst/>
          </a:prstGeom>
        </p:spPr>
      </p:pic>
    </p:spTree>
    <p:extLst>
      <p:ext uri="{BB962C8B-B14F-4D97-AF65-F5344CB8AC3E}">
        <p14:creationId xmlns:p14="http://schemas.microsoft.com/office/powerpoint/2010/main" val="2736628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1718"/>
            <a:ext cx="8596668" cy="672353"/>
          </a:xfrm>
        </p:spPr>
        <p:txBody>
          <a:bodyPr/>
          <a:lstStyle/>
          <a:p>
            <a:r>
              <a:rPr lang="en-US" dirty="0"/>
              <a:t>Examples:</a:t>
            </a:r>
          </a:p>
        </p:txBody>
      </p:sp>
      <p:sp>
        <p:nvSpPr>
          <p:cNvPr id="3" name="Content Placeholder 2"/>
          <p:cNvSpPr>
            <a:spLocks noGrp="1"/>
          </p:cNvSpPr>
          <p:nvPr>
            <p:ph idx="1"/>
          </p:nvPr>
        </p:nvSpPr>
        <p:spPr>
          <a:xfrm>
            <a:off x="394447" y="636495"/>
            <a:ext cx="10927977" cy="4957481"/>
          </a:xfrm>
        </p:spPr>
        <p:txBody>
          <a:bodyPr>
            <a:normAutofit lnSpcReduction="10000"/>
          </a:bodyPr>
          <a:lstStyle/>
          <a:p>
            <a:r>
              <a:rPr lang="en-US" dirty="0"/>
              <a:t>Which of the following prep solutions could be </a:t>
            </a:r>
            <a:r>
              <a:rPr lang="en-US" u="sng" dirty="0"/>
              <a:t>contraindicated</a:t>
            </a:r>
            <a:r>
              <a:rPr lang="en-US" dirty="0"/>
              <a:t> in a patient with a history of allergy to shellfish?</a:t>
            </a:r>
          </a:p>
          <a:p>
            <a:pPr marL="800100" lvl="1" indent="-342900">
              <a:buAutoNum type="alphaUcPeriod"/>
            </a:pPr>
            <a:r>
              <a:rPr lang="en-US" dirty="0"/>
              <a:t>Alcohol</a:t>
            </a:r>
          </a:p>
          <a:p>
            <a:pPr marL="800100" lvl="1" indent="-342900">
              <a:buAutoNum type="alphaUcPeriod"/>
            </a:pPr>
            <a:r>
              <a:rPr lang="en-US" dirty="0"/>
              <a:t>Iodophors</a:t>
            </a:r>
            <a:r>
              <a:rPr lang="en-US" b="1" dirty="0"/>
              <a:t>  *</a:t>
            </a:r>
          </a:p>
          <a:p>
            <a:pPr marL="800100" lvl="1" indent="-342900">
              <a:buFont typeface="Wingdings 3" charset="2"/>
              <a:buAutoNum type="alphaUcPeriod"/>
            </a:pPr>
            <a:r>
              <a:rPr lang="en-US" dirty="0"/>
              <a:t>Parachorametaxylenol</a:t>
            </a:r>
          </a:p>
          <a:p>
            <a:pPr marL="800100" lvl="1" indent="-342900">
              <a:buFont typeface="Wingdings 3" charset="2"/>
              <a:buAutoNum type="alphaUcPeriod"/>
            </a:pPr>
            <a:r>
              <a:rPr lang="en-US" dirty="0"/>
              <a:t>Chlorhexidine gluconate</a:t>
            </a:r>
            <a:endParaRPr lang="en-US" b="1" dirty="0"/>
          </a:p>
          <a:p>
            <a:pPr marL="457200" lvl="1" indent="0">
              <a:buNone/>
            </a:pPr>
            <a:endParaRPr lang="en-US" dirty="0"/>
          </a:p>
          <a:p>
            <a:r>
              <a:rPr lang="en-US" dirty="0"/>
              <a:t>Which of the following members of the operating room team is </a:t>
            </a:r>
            <a:r>
              <a:rPr lang="en-US" u="sng" dirty="0"/>
              <a:t>NOT</a:t>
            </a:r>
            <a:r>
              <a:rPr lang="en-US" dirty="0"/>
              <a:t> required by law to be licensed?</a:t>
            </a:r>
          </a:p>
          <a:p>
            <a:pPr marL="800100" lvl="1" indent="-342900">
              <a:buFont typeface="Wingdings 3" charset="2"/>
              <a:buAutoNum type="alphaUcPeriod"/>
            </a:pPr>
            <a:r>
              <a:rPr lang="en-US" dirty="0"/>
              <a:t>Circulating nurse</a:t>
            </a:r>
          </a:p>
          <a:p>
            <a:pPr marL="800100" lvl="1" indent="-342900">
              <a:buAutoNum type="alphaUcPeriod"/>
            </a:pPr>
            <a:r>
              <a:rPr lang="en-US" dirty="0"/>
              <a:t>Operating surgeon</a:t>
            </a:r>
          </a:p>
          <a:p>
            <a:pPr marL="800100" lvl="1" indent="-342900">
              <a:buAutoNum type="alphaUcPeriod"/>
            </a:pPr>
            <a:r>
              <a:rPr lang="en-US" dirty="0"/>
              <a:t>Anesthesia provider</a:t>
            </a:r>
          </a:p>
          <a:p>
            <a:pPr marL="800100" lvl="1" indent="-342900">
              <a:buAutoNum type="alphaUcPeriod"/>
            </a:pPr>
            <a:r>
              <a:rPr lang="en-US" dirty="0"/>
              <a:t>Surgical technologist  </a:t>
            </a:r>
            <a:r>
              <a:rPr lang="en-US" b="1" dirty="0"/>
              <a:t>*</a:t>
            </a:r>
          </a:p>
        </p:txBody>
      </p:sp>
    </p:spTree>
    <p:extLst>
      <p:ext uri="{BB962C8B-B14F-4D97-AF65-F5344CB8AC3E}">
        <p14:creationId xmlns:p14="http://schemas.microsoft.com/office/powerpoint/2010/main" val="873523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4472"/>
            <a:ext cx="8596668" cy="1021976"/>
          </a:xfrm>
        </p:spPr>
        <p:txBody>
          <a:bodyPr/>
          <a:lstStyle/>
          <a:p>
            <a:r>
              <a:rPr lang="en-US" dirty="0"/>
              <a:t>Alternative wording</a:t>
            </a:r>
          </a:p>
        </p:txBody>
      </p:sp>
      <p:sp>
        <p:nvSpPr>
          <p:cNvPr id="3" name="Content Placeholder 2"/>
          <p:cNvSpPr>
            <a:spLocks noGrp="1"/>
          </p:cNvSpPr>
          <p:nvPr>
            <p:ph idx="1"/>
          </p:nvPr>
        </p:nvSpPr>
        <p:spPr>
          <a:xfrm>
            <a:off x="677333" y="968189"/>
            <a:ext cx="8941795" cy="4268716"/>
          </a:xfrm>
        </p:spPr>
        <p:txBody>
          <a:bodyPr>
            <a:normAutofit/>
          </a:bodyPr>
          <a:lstStyle/>
          <a:p>
            <a:endParaRPr lang="en-US" dirty="0"/>
          </a:p>
          <a:p>
            <a:r>
              <a:rPr lang="en-US" dirty="0"/>
              <a:t>Stems may be reworded or rephrased to include use of “un” or “non”</a:t>
            </a:r>
          </a:p>
          <a:p>
            <a:pPr marL="0" indent="0">
              <a:buNone/>
            </a:pPr>
            <a:endParaRPr lang="en-US" dirty="0"/>
          </a:p>
          <a:p>
            <a:r>
              <a:rPr lang="en-US" dirty="0"/>
              <a:t>Which of the following members of the operating room team is unlicensed?</a:t>
            </a:r>
          </a:p>
          <a:p>
            <a:pPr marL="800100" lvl="1" indent="-342900">
              <a:buFont typeface="Wingdings 3" charset="2"/>
              <a:buAutoNum type="alphaUcPeriod"/>
            </a:pPr>
            <a:r>
              <a:rPr lang="en-US" dirty="0"/>
              <a:t>Circulating nurse</a:t>
            </a:r>
          </a:p>
          <a:p>
            <a:pPr marL="800100" lvl="1" indent="-342900">
              <a:buAutoNum type="alphaUcPeriod"/>
            </a:pPr>
            <a:r>
              <a:rPr lang="en-US" dirty="0"/>
              <a:t>Operating surgeon</a:t>
            </a:r>
          </a:p>
          <a:p>
            <a:pPr marL="800100" lvl="1" indent="-342900">
              <a:buAutoNum type="alphaUcPeriod"/>
            </a:pPr>
            <a:r>
              <a:rPr lang="en-US" dirty="0"/>
              <a:t>Anesthesia provider</a:t>
            </a:r>
          </a:p>
          <a:p>
            <a:pPr marL="800100" lvl="1" indent="-342900">
              <a:buAutoNum type="alphaUcPeriod"/>
            </a:pPr>
            <a:r>
              <a:rPr lang="en-US" dirty="0"/>
              <a:t>Surgical technologist  </a:t>
            </a:r>
            <a:r>
              <a:rPr lang="en-US" b="1" dirty="0"/>
              <a:t>*</a:t>
            </a:r>
          </a:p>
          <a:p>
            <a:endParaRPr lang="en-US" dirty="0"/>
          </a:p>
        </p:txBody>
      </p:sp>
    </p:spTree>
    <p:extLst>
      <p:ext uri="{BB962C8B-B14F-4D97-AF65-F5344CB8AC3E}">
        <p14:creationId xmlns:p14="http://schemas.microsoft.com/office/powerpoint/2010/main" val="191648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6397155" cy="714375"/>
          </a:xfrm>
        </p:spPr>
        <p:txBody>
          <a:bodyPr>
            <a:normAutofit/>
          </a:bodyPr>
          <a:lstStyle/>
          <a:p>
            <a:r>
              <a:rPr lang="en-US" dirty="0"/>
              <a:t>Presentation Objectives:</a:t>
            </a:r>
          </a:p>
        </p:txBody>
      </p:sp>
      <p:sp>
        <p:nvSpPr>
          <p:cNvPr id="3" name="Content Placeholder 2"/>
          <p:cNvSpPr>
            <a:spLocks noGrp="1"/>
          </p:cNvSpPr>
          <p:nvPr>
            <p:ph idx="1"/>
          </p:nvPr>
        </p:nvSpPr>
        <p:spPr>
          <a:xfrm>
            <a:off x="685800" y="1528689"/>
            <a:ext cx="6397157" cy="4005336"/>
          </a:xfrm>
        </p:spPr>
        <p:txBody>
          <a:bodyPr anchor="t">
            <a:normAutofit lnSpcReduction="10000"/>
          </a:bodyPr>
          <a:lstStyle/>
          <a:p>
            <a:pPr>
              <a:lnSpc>
                <a:spcPct val="110000"/>
              </a:lnSpc>
            </a:pPr>
            <a:r>
              <a:rPr lang="en-US" sz="1400" dirty="0"/>
              <a:t>After completion of this session, the participant will be able to:</a:t>
            </a:r>
          </a:p>
          <a:p>
            <a:pPr lvl="1">
              <a:lnSpc>
                <a:spcPct val="110000"/>
              </a:lnSpc>
            </a:pPr>
            <a:r>
              <a:rPr lang="en-US" sz="1400" dirty="0"/>
              <a:t>Distinguish between the three general types of test questions: </a:t>
            </a:r>
          </a:p>
          <a:p>
            <a:pPr lvl="2">
              <a:lnSpc>
                <a:spcPct val="110000"/>
              </a:lnSpc>
            </a:pPr>
            <a:r>
              <a:rPr lang="en-US" sz="1400" dirty="0"/>
              <a:t>Recall</a:t>
            </a:r>
          </a:p>
          <a:p>
            <a:pPr lvl="2">
              <a:lnSpc>
                <a:spcPct val="110000"/>
              </a:lnSpc>
            </a:pPr>
            <a:r>
              <a:rPr lang="en-US" sz="1400" dirty="0"/>
              <a:t>Application </a:t>
            </a:r>
          </a:p>
          <a:p>
            <a:pPr lvl="2">
              <a:lnSpc>
                <a:spcPct val="110000"/>
              </a:lnSpc>
            </a:pPr>
            <a:r>
              <a:rPr lang="en-US" sz="1400" dirty="0"/>
              <a:t>Analysis 							</a:t>
            </a:r>
          </a:p>
          <a:p>
            <a:pPr lvl="1">
              <a:lnSpc>
                <a:spcPct val="110000"/>
              </a:lnSpc>
            </a:pPr>
            <a:r>
              <a:rPr lang="en-US" sz="1400" dirty="0"/>
              <a:t>Explore ways in which to structure standardized multiple-choice questions for better assessment of actual student comprehension of complex materials/concepts</a:t>
            </a:r>
          </a:p>
          <a:p>
            <a:pPr marL="457200" lvl="1" indent="0">
              <a:lnSpc>
                <a:spcPct val="110000"/>
              </a:lnSpc>
              <a:buNone/>
            </a:pPr>
            <a:endParaRPr lang="en-US" sz="1400" dirty="0"/>
          </a:p>
          <a:p>
            <a:pPr lvl="1">
              <a:lnSpc>
                <a:spcPct val="110000"/>
              </a:lnSpc>
            </a:pPr>
            <a:r>
              <a:rPr lang="en-US" sz="1400" dirty="0"/>
              <a:t>Identify common mistakes in question writing to prevent:</a:t>
            </a:r>
          </a:p>
          <a:p>
            <a:pPr lvl="2">
              <a:lnSpc>
                <a:spcPct val="110000"/>
              </a:lnSpc>
            </a:pPr>
            <a:r>
              <a:rPr lang="en-US" sz="1400" dirty="0"/>
              <a:t>“Giveaways” or cueing </a:t>
            </a:r>
          </a:p>
          <a:p>
            <a:pPr lvl="2">
              <a:lnSpc>
                <a:spcPct val="110000"/>
              </a:lnSpc>
            </a:pPr>
            <a:r>
              <a:rPr lang="en-US" sz="1400" dirty="0"/>
              <a:t>Multiple “correct” choices</a:t>
            </a:r>
          </a:p>
          <a:p>
            <a:pPr lvl="2">
              <a:lnSpc>
                <a:spcPct val="110000"/>
              </a:lnSpc>
            </a:pPr>
            <a:r>
              <a:rPr lang="en-US" sz="1400" dirty="0"/>
              <a:t>Redundancy and/or superfluous information</a:t>
            </a:r>
          </a:p>
          <a:p>
            <a:pPr lvl="2">
              <a:lnSpc>
                <a:spcPct val="110000"/>
              </a:lnSpc>
            </a:pPr>
            <a:endParaRPr lang="en-US" sz="1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124" y="958232"/>
            <a:ext cx="3836475" cy="3836475"/>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2944909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31693"/>
            <a:ext cx="9551395" cy="824754"/>
          </a:xfrm>
        </p:spPr>
        <p:txBody>
          <a:bodyPr>
            <a:normAutofit fontScale="90000"/>
          </a:bodyPr>
          <a:lstStyle/>
          <a:p>
            <a:pPr algn="ctr"/>
            <a:r>
              <a:rPr lang="en-US" dirty="0"/>
              <a:t>Absolutely no exceptions!</a:t>
            </a:r>
          </a:p>
        </p:txBody>
      </p:sp>
      <p:sp>
        <p:nvSpPr>
          <p:cNvPr id="3" name="Content Placeholder 2"/>
          <p:cNvSpPr>
            <a:spLocks noGrp="1"/>
          </p:cNvSpPr>
          <p:nvPr>
            <p:ph sz="half" idx="1"/>
          </p:nvPr>
        </p:nvSpPr>
        <p:spPr>
          <a:xfrm>
            <a:off x="358588" y="1156447"/>
            <a:ext cx="5737412" cy="4016597"/>
          </a:xfrm>
        </p:spPr>
        <p:txBody>
          <a:bodyPr>
            <a:normAutofit fontScale="85000" lnSpcReduction="20000"/>
          </a:bodyPr>
          <a:lstStyle/>
          <a:p>
            <a:endParaRPr lang="en-US" dirty="0"/>
          </a:p>
          <a:p>
            <a:pPr marL="0" indent="0">
              <a:buNone/>
            </a:pPr>
            <a:endParaRPr lang="en-US" dirty="0"/>
          </a:p>
          <a:p>
            <a:r>
              <a:rPr lang="en-US" dirty="0"/>
              <a:t>Use of words that are exclusionary may provide wise test-takers clues to selecting the key without real knowledge of the correct information</a:t>
            </a:r>
          </a:p>
          <a:p>
            <a:r>
              <a:rPr lang="en-US" dirty="0"/>
              <a:t>Exclusionary terms and absolutes include</a:t>
            </a:r>
          </a:p>
          <a:p>
            <a:pPr lvl="1"/>
            <a:r>
              <a:rPr lang="en-US" dirty="0"/>
              <a:t>All, none</a:t>
            </a:r>
          </a:p>
          <a:p>
            <a:pPr lvl="1"/>
            <a:r>
              <a:rPr lang="en-US" dirty="0"/>
              <a:t>Always, never</a:t>
            </a:r>
          </a:p>
          <a:p>
            <a:pPr lvl="1"/>
            <a:r>
              <a:rPr lang="en-US" dirty="0"/>
              <a:t>Every</a:t>
            </a:r>
          </a:p>
          <a:p>
            <a:pPr lvl="1"/>
            <a:r>
              <a:rPr lang="en-US" dirty="0"/>
              <a:t>Everybody, nobody</a:t>
            </a:r>
          </a:p>
          <a:p>
            <a:pPr lvl="1"/>
            <a:r>
              <a:rPr lang="en-US" dirty="0"/>
              <a:t>Only </a:t>
            </a:r>
          </a:p>
          <a:p>
            <a:pPr lvl="1"/>
            <a:r>
              <a:rPr lang="en-US" dirty="0"/>
              <a:t>Must, must not</a:t>
            </a:r>
          </a:p>
          <a:p>
            <a:pPr marL="457200" lvl="1" indent="0">
              <a:buNone/>
            </a:pPr>
            <a:endParaRPr lang="en-US" dirty="0"/>
          </a:p>
          <a:p>
            <a:pPr lvl="1"/>
            <a:endParaRPr lang="en-US" dirty="0"/>
          </a:p>
          <a:p>
            <a:pPr lvl="1"/>
            <a:endParaRPr lang="en-US" dirty="0"/>
          </a:p>
          <a:p>
            <a:pPr lvl="1"/>
            <a:endParaRPr lang="en-US" dirty="0"/>
          </a:p>
        </p:txBody>
      </p:sp>
      <p:sp>
        <p:nvSpPr>
          <p:cNvPr id="4" name="Content Placeholder 3"/>
          <p:cNvSpPr>
            <a:spLocks noGrp="1"/>
          </p:cNvSpPr>
          <p:nvPr>
            <p:ph sz="half" idx="2"/>
          </p:nvPr>
        </p:nvSpPr>
        <p:spPr>
          <a:xfrm>
            <a:off x="5988424" y="1156447"/>
            <a:ext cx="5526242" cy="4294093"/>
          </a:xfrm>
        </p:spPr>
        <p:txBody>
          <a:bodyPr>
            <a:normAutofit fontScale="85000" lnSpcReduction="20000"/>
          </a:bodyPr>
          <a:lstStyle/>
          <a:p>
            <a:r>
              <a:rPr lang="en-US" dirty="0"/>
              <a:t>Use better options so that the test-taker will have to weigh the choices more carefully</a:t>
            </a:r>
          </a:p>
          <a:p>
            <a:endParaRPr lang="en-US" dirty="0"/>
          </a:p>
          <a:p>
            <a:r>
              <a:rPr lang="en-US" dirty="0"/>
              <a:t>Non-exclusionary terms include</a:t>
            </a:r>
          </a:p>
          <a:p>
            <a:pPr lvl="1"/>
            <a:r>
              <a:rPr lang="en-US" dirty="0"/>
              <a:t>Usually, Sometimes</a:t>
            </a:r>
          </a:p>
          <a:p>
            <a:pPr lvl="1"/>
            <a:r>
              <a:rPr lang="en-US" dirty="0"/>
              <a:t>Often, Rarely</a:t>
            </a:r>
          </a:p>
          <a:p>
            <a:pPr lvl="1"/>
            <a:r>
              <a:rPr lang="en-US" dirty="0"/>
              <a:t>May, may not</a:t>
            </a:r>
          </a:p>
          <a:p>
            <a:pPr lvl="1"/>
            <a:r>
              <a:rPr lang="en-US" dirty="0"/>
              <a:t>Should, should not</a:t>
            </a:r>
          </a:p>
          <a:p>
            <a:pPr lvl="1"/>
            <a:r>
              <a:rPr lang="en-US" dirty="0"/>
              <a:t>Could, could not</a:t>
            </a:r>
          </a:p>
          <a:p>
            <a:pPr lvl="1"/>
            <a:endParaRPr lang="en-US" dirty="0"/>
          </a:p>
          <a:p>
            <a:pPr lvl="1"/>
            <a:endParaRPr lang="en-US" dirty="0"/>
          </a:p>
        </p:txBody>
      </p:sp>
    </p:spTree>
    <p:extLst>
      <p:ext uri="{BB962C8B-B14F-4D97-AF65-F5344CB8AC3E}">
        <p14:creationId xmlns:p14="http://schemas.microsoft.com/office/powerpoint/2010/main" val="3239332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0"/>
            <a:ext cx="8596668" cy="914400"/>
          </a:xfrm>
        </p:spPr>
        <p:txBody>
          <a:bodyPr>
            <a:normAutofit/>
          </a:bodyPr>
          <a:lstStyle/>
          <a:p>
            <a:r>
              <a:rPr lang="en-US" dirty="0"/>
              <a:t>I can see clearly now</a:t>
            </a:r>
          </a:p>
        </p:txBody>
      </p:sp>
      <p:sp>
        <p:nvSpPr>
          <p:cNvPr id="6" name="Content Placeholder 5"/>
          <p:cNvSpPr>
            <a:spLocks noGrp="1"/>
          </p:cNvSpPr>
          <p:nvPr>
            <p:ph idx="1"/>
          </p:nvPr>
        </p:nvSpPr>
        <p:spPr>
          <a:xfrm>
            <a:off x="677334" y="824754"/>
            <a:ext cx="8596668" cy="4751294"/>
          </a:xfrm>
        </p:spPr>
        <p:txBody>
          <a:bodyPr/>
          <a:lstStyle/>
          <a:p>
            <a:r>
              <a:rPr lang="en-US" dirty="0"/>
              <a:t>Avoid mixing completely unrelated distractors</a:t>
            </a:r>
          </a:p>
          <a:p>
            <a:pPr lvl="1"/>
            <a:r>
              <a:rPr lang="en-US" dirty="0"/>
              <a:t>Example:</a:t>
            </a:r>
          </a:p>
          <a:p>
            <a:pPr lvl="2"/>
            <a:r>
              <a:rPr lang="en-US" dirty="0"/>
              <a:t>pear </a:t>
            </a:r>
          </a:p>
          <a:p>
            <a:pPr lvl="2"/>
            <a:r>
              <a:rPr lang="en-US" dirty="0"/>
              <a:t>Pencil</a:t>
            </a:r>
            <a:r>
              <a:rPr lang="en-US" b="1" dirty="0"/>
              <a:t>  *</a:t>
            </a:r>
          </a:p>
          <a:p>
            <a:pPr lvl="2"/>
            <a:r>
              <a:rPr lang="en-US" dirty="0"/>
              <a:t>papaya</a:t>
            </a:r>
          </a:p>
          <a:p>
            <a:pPr lvl="2"/>
            <a:r>
              <a:rPr lang="en-US" dirty="0"/>
              <a:t>pineapple</a:t>
            </a:r>
          </a:p>
          <a:p>
            <a:pPr marL="400050" indent="-285750"/>
            <a:r>
              <a:rPr lang="en-US" dirty="0"/>
              <a:t>Write items/questions in third person, avoiding “you” or “your”</a:t>
            </a:r>
          </a:p>
          <a:p>
            <a:pPr marL="800100" lvl="1"/>
            <a:r>
              <a:rPr lang="en-US" dirty="0"/>
              <a:t>Example:</a:t>
            </a:r>
          </a:p>
          <a:p>
            <a:pPr marL="1200150" lvl="2"/>
            <a:r>
              <a:rPr lang="en-US" dirty="0"/>
              <a:t>A CST…</a:t>
            </a:r>
          </a:p>
          <a:p>
            <a:pPr marL="1200150" lvl="2"/>
            <a:r>
              <a:rPr lang="en-US" dirty="0"/>
              <a:t>The surgeon…</a:t>
            </a:r>
          </a:p>
          <a:p>
            <a:pPr marL="1200150" lvl="2"/>
            <a:r>
              <a:rPr lang="en-US" dirty="0"/>
              <a:t>A circulating RN …</a:t>
            </a:r>
          </a:p>
          <a:p>
            <a:pPr marL="1200150" lvl="2"/>
            <a:r>
              <a:rPr lang="en-US" dirty="0"/>
              <a:t>Anesthesia providers…</a:t>
            </a:r>
          </a:p>
          <a:p>
            <a:pPr marL="1200150" lvl="2"/>
            <a:endParaRPr lang="en-US" dirty="0"/>
          </a:p>
        </p:txBody>
      </p:sp>
    </p:spTree>
    <p:extLst>
      <p:ext uri="{BB962C8B-B14F-4D97-AF65-F5344CB8AC3E}">
        <p14:creationId xmlns:p14="http://schemas.microsoft.com/office/powerpoint/2010/main" val="4191196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4459"/>
            <a:ext cx="8596668" cy="789942"/>
          </a:xfrm>
        </p:spPr>
        <p:txBody>
          <a:bodyPr/>
          <a:lstStyle/>
          <a:p>
            <a:r>
              <a:rPr lang="en-US" dirty="0"/>
              <a:t>Cut to the chase…</a:t>
            </a:r>
          </a:p>
        </p:txBody>
      </p:sp>
      <p:sp>
        <p:nvSpPr>
          <p:cNvPr id="3" name="Content Placeholder 2"/>
          <p:cNvSpPr>
            <a:spLocks noGrp="1"/>
          </p:cNvSpPr>
          <p:nvPr>
            <p:ph idx="1"/>
          </p:nvPr>
        </p:nvSpPr>
        <p:spPr>
          <a:xfrm>
            <a:off x="677333" y="1085256"/>
            <a:ext cx="9748619" cy="4535616"/>
          </a:xfrm>
        </p:spPr>
        <p:txBody>
          <a:bodyPr>
            <a:normAutofit fontScale="92500" lnSpcReduction="20000"/>
          </a:bodyPr>
          <a:lstStyle/>
          <a:p>
            <a:endParaRPr lang="en-US" dirty="0"/>
          </a:p>
          <a:p>
            <a:r>
              <a:rPr lang="en-US" dirty="0"/>
              <a:t>Stems should not be so wordy as to confuse the reader </a:t>
            </a:r>
          </a:p>
          <a:p>
            <a:pPr lvl="1"/>
            <a:r>
              <a:rPr lang="en-US" dirty="0"/>
              <a:t>One sentence should be used to describe the information being discussed</a:t>
            </a:r>
          </a:p>
          <a:p>
            <a:pPr marL="457200" lvl="1" indent="0">
              <a:buNone/>
            </a:pPr>
            <a:endParaRPr lang="en-US" dirty="0"/>
          </a:p>
          <a:p>
            <a:pPr lvl="1"/>
            <a:r>
              <a:rPr lang="en-US" dirty="0"/>
              <a:t>If a scenario is used for a number of subsequent questions, it should be stated clearly that the item/question relates back to the scenario</a:t>
            </a:r>
          </a:p>
          <a:p>
            <a:pPr marL="457200" lvl="1" indent="0">
              <a:buNone/>
            </a:pPr>
            <a:endParaRPr lang="en-US" dirty="0"/>
          </a:p>
          <a:p>
            <a:pPr lvl="1"/>
            <a:r>
              <a:rPr lang="en-US" dirty="0"/>
              <a:t>Test-taking time is NOT the time to be teaching about the material being assessed</a:t>
            </a:r>
          </a:p>
          <a:p>
            <a:pPr lvl="2"/>
            <a:r>
              <a:rPr lang="en-US" dirty="0"/>
              <a:t>Poor:  A perforating towel clip used on the sterile field to keep a drape in place or to attach the ESU cord and suction tubing so that it would not fall below table level and become contaminated is removed by the surgeon and handed to the surgical technologist.  What should the surgical technologist do with the towel clip?</a:t>
            </a:r>
          </a:p>
          <a:p>
            <a:pPr lvl="2"/>
            <a:endParaRPr lang="en-US" dirty="0"/>
          </a:p>
          <a:p>
            <a:pPr lvl="2"/>
            <a:r>
              <a:rPr lang="en-US" dirty="0"/>
              <a:t>Better:  What should a surgical technologist do with a perforating towel clip removed from a sterile drape?</a:t>
            </a:r>
          </a:p>
          <a:p>
            <a:pPr lvl="2"/>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117" y="124459"/>
            <a:ext cx="2358771" cy="1829323"/>
          </a:xfrm>
          <a:prstGeom prst="rect">
            <a:avLst/>
          </a:prstGeom>
        </p:spPr>
      </p:pic>
    </p:spTree>
    <p:extLst>
      <p:ext uri="{BB962C8B-B14F-4D97-AF65-F5344CB8AC3E}">
        <p14:creationId xmlns:p14="http://schemas.microsoft.com/office/powerpoint/2010/main" val="2029202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5602"/>
            <a:ext cx="8596668" cy="664328"/>
          </a:xfrm>
        </p:spPr>
        <p:txBody>
          <a:bodyPr/>
          <a:lstStyle/>
          <a:p>
            <a:r>
              <a:rPr lang="en-US" dirty="0"/>
              <a:t>Just the facts ma’am</a:t>
            </a:r>
          </a:p>
        </p:txBody>
      </p:sp>
      <p:sp>
        <p:nvSpPr>
          <p:cNvPr id="3" name="Content Placeholder 2"/>
          <p:cNvSpPr>
            <a:spLocks noGrp="1"/>
          </p:cNvSpPr>
          <p:nvPr>
            <p:ph idx="1"/>
          </p:nvPr>
        </p:nvSpPr>
        <p:spPr>
          <a:xfrm>
            <a:off x="677334" y="708212"/>
            <a:ext cx="10367184" cy="4894729"/>
          </a:xfrm>
        </p:spPr>
        <p:txBody>
          <a:bodyPr>
            <a:normAutofit lnSpcReduction="10000"/>
          </a:bodyPr>
          <a:lstStyle/>
          <a:p>
            <a:r>
              <a:rPr lang="en-US" dirty="0"/>
              <a:t>Direct questions or completion statements are most effective</a:t>
            </a:r>
          </a:p>
          <a:p>
            <a:pPr lvl="1"/>
            <a:r>
              <a:rPr lang="en-US" dirty="0"/>
              <a:t>Run-on sentences or questions should be avoided</a:t>
            </a:r>
          </a:p>
          <a:p>
            <a:pPr lvl="1"/>
            <a:r>
              <a:rPr lang="en-US" dirty="0"/>
              <a:t>If all distractors will contain the same beginning phrase, it is clearer and less time consuming to incorporate the phrase into the stem</a:t>
            </a:r>
          </a:p>
          <a:p>
            <a:pPr lvl="2"/>
            <a:r>
              <a:rPr lang="en-US" dirty="0"/>
              <a:t>Which of the following statements about opening sterile packages is </a:t>
            </a:r>
            <a:r>
              <a:rPr lang="en-US" u="sng" dirty="0"/>
              <a:t>incorrect</a:t>
            </a:r>
            <a:r>
              <a:rPr lang="en-US" dirty="0"/>
              <a:t>?</a:t>
            </a:r>
          </a:p>
          <a:p>
            <a:pPr lvl="3">
              <a:buFont typeface="Wingdings 3" charset="2"/>
              <a:buAutoNum type="alphaUcPeriod"/>
            </a:pPr>
            <a:r>
              <a:rPr lang="en-US" dirty="0"/>
              <a:t>The CST should put on sterile gloves.</a:t>
            </a:r>
          </a:p>
          <a:p>
            <a:pPr lvl="3">
              <a:buAutoNum type="alphaUcPeriod"/>
            </a:pPr>
            <a:r>
              <a:rPr lang="en-US" dirty="0"/>
              <a:t>The CST should check for package integrity.</a:t>
            </a:r>
          </a:p>
          <a:p>
            <a:pPr lvl="3">
              <a:buFont typeface="Wingdings 3" charset="2"/>
              <a:buAutoNum type="alphaUcPeriod"/>
            </a:pPr>
            <a:r>
              <a:rPr lang="en-US" dirty="0"/>
              <a:t>The CST should not hold packages over sterile areas.</a:t>
            </a:r>
          </a:p>
          <a:p>
            <a:pPr lvl="3">
              <a:buAutoNum type="alphaUcPeriod"/>
            </a:pPr>
            <a:r>
              <a:rPr lang="en-US" dirty="0"/>
              <a:t>The CST should check for expiration dates if indicated.</a:t>
            </a:r>
          </a:p>
          <a:p>
            <a:pPr marL="1371600" lvl="3" indent="0">
              <a:buNone/>
            </a:pPr>
            <a:endParaRPr lang="en-US" dirty="0"/>
          </a:p>
          <a:p>
            <a:pPr lvl="2"/>
            <a:r>
              <a:rPr lang="en-US" dirty="0"/>
              <a:t>Which of the following is </a:t>
            </a:r>
            <a:r>
              <a:rPr lang="en-US" u="sng" dirty="0"/>
              <a:t>incorrect</a:t>
            </a:r>
            <a:r>
              <a:rPr lang="en-US" dirty="0"/>
              <a:t> regarding what a CST should do before opening sterile packages?</a:t>
            </a:r>
          </a:p>
          <a:p>
            <a:pPr lvl="3">
              <a:buAutoNum type="alphaUcPeriod"/>
            </a:pPr>
            <a:r>
              <a:rPr lang="en-US" dirty="0"/>
              <a:t>Put on sterile gloves.</a:t>
            </a:r>
          </a:p>
          <a:p>
            <a:pPr lvl="3">
              <a:buAutoNum type="alphaUcPeriod"/>
            </a:pPr>
            <a:r>
              <a:rPr lang="en-US" dirty="0"/>
              <a:t>Check for package integrity.</a:t>
            </a:r>
          </a:p>
          <a:p>
            <a:pPr lvl="3">
              <a:buAutoNum type="alphaUcPeriod"/>
            </a:pPr>
            <a:r>
              <a:rPr lang="en-US" dirty="0"/>
              <a:t>Avoid holding item over sterile field.</a:t>
            </a:r>
          </a:p>
          <a:p>
            <a:pPr lvl="3">
              <a:buAutoNum type="alphaUcPeriod"/>
            </a:pPr>
            <a:r>
              <a:rPr lang="en-US" dirty="0"/>
              <a:t>Check for expiration dates if indicated.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414" y="2688635"/>
            <a:ext cx="1071975" cy="9338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414" y="4546940"/>
            <a:ext cx="1109248" cy="966354"/>
          </a:xfrm>
          <a:prstGeom prst="rect">
            <a:avLst/>
          </a:prstGeom>
        </p:spPr>
      </p:pic>
    </p:spTree>
    <p:extLst>
      <p:ext uri="{BB962C8B-B14F-4D97-AF65-F5344CB8AC3E}">
        <p14:creationId xmlns:p14="http://schemas.microsoft.com/office/powerpoint/2010/main" val="2569014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0682"/>
            <a:ext cx="8596668" cy="663389"/>
          </a:xfrm>
        </p:spPr>
        <p:txBody>
          <a:bodyPr/>
          <a:lstStyle/>
          <a:p>
            <a:r>
              <a:rPr lang="en-US" dirty="0"/>
              <a:t>It’s all or nothing</a:t>
            </a:r>
          </a:p>
        </p:txBody>
      </p:sp>
      <p:sp>
        <p:nvSpPr>
          <p:cNvPr id="3" name="Content Placeholder 2"/>
          <p:cNvSpPr>
            <a:spLocks noGrp="1"/>
          </p:cNvSpPr>
          <p:nvPr>
            <p:ph idx="1"/>
          </p:nvPr>
        </p:nvSpPr>
        <p:spPr>
          <a:xfrm>
            <a:off x="677334" y="968187"/>
            <a:ext cx="9354172" cy="4616825"/>
          </a:xfrm>
        </p:spPr>
        <p:txBody>
          <a:bodyPr>
            <a:normAutofit fontScale="92500" lnSpcReduction="20000"/>
          </a:bodyPr>
          <a:lstStyle/>
          <a:p>
            <a:r>
              <a:rPr lang="en-US" dirty="0"/>
              <a:t>An easy trap to fall into is the “all of the above” or “none of the above” choices</a:t>
            </a:r>
          </a:p>
          <a:p>
            <a:r>
              <a:rPr lang="en-US" dirty="0"/>
              <a:t>Instead of using these, create a more complex item/question by using a list of four things (items, instruments, statements, steps, etc.) and include combinations of them in the multiple choices</a:t>
            </a:r>
          </a:p>
          <a:p>
            <a:r>
              <a:rPr lang="en-US" dirty="0"/>
              <a:t>Example:</a:t>
            </a:r>
          </a:p>
          <a:p>
            <a:pPr marL="457200" lvl="1" indent="0">
              <a:buNone/>
            </a:pPr>
            <a:r>
              <a:rPr lang="en-US" dirty="0"/>
              <a:t>1.  Insufflator      2.  camera unit	3.  video monitor	4.  ultrasonic scalpel unit</a:t>
            </a:r>
          </a:p>
          <a:p>
            <a:pPr marL="457200" lvl="1" indent="0">
              <a:buNone/>
            </a:pPr>
            <a:endParaRPr lang="en-US" dirty="0"/>
          </a:p>
          <a:p>
            <a:pPr marL="457200" lvl="1" indent="0">
              <a:buNone/>
            </a:pPr>
            <a:r>
              <a:rPr lang="en-US" dirty="0"/>
              <a:t>Which pieces of equipment listed above would most likely be used for a routine  knee arthroscopy?</a:t>
            </a:r>
          </a:p>
          <a:p>
            <a:pPr marL="457200" lvl="1" indent="0">
              <a:buNone/>
            </a:pPr>
            <a:r>
              <a:rPr lang="en-US" dirty="0"/>
              <a:t>	A.	1 and 2 only</a:t>
            </a:r>
          </a:p>
          <a:p>
            <a:pPr marL="457200" lvl="1" indent="0">
              <a:buNone/>
            </a:pPr>
            <a:r>
              <a:rPr lang="en-US" dirty="0"/>
              <a:t>	B.	1, 2 and 3</a:t>
            </a:r>
          </a:p>
          <a:p>
            <a:pPr marL="457200" lvl="1" indent="0">
              <a:buNone/>
            </a:pPr>
            <a:r>
              <a:rPr lang="en-US" dirty="0"/>
              <a:t>	</a:t>
            </a:r>
            <a:r>
              <a:rPr lang="en-US" b="1" dirty="0"/>
              <a:t>C.	</a:t>
            </a:r>
            <a:r>
              <a:rPr lang="en-US" dirty="0"/>
              <a:t>2 and 3 only  </a:t>
            </a:r>
            <a:r>
              <a:rPr lang="en-US" b="1" dirty="0"/>
              <a:t>*</a:t>
            </a:r>
          </a:p>
          <a:p>
            <a:pPr marL="457200" lvl="1" indent="0">
              <a:buNone/>
            </a:pPr>
            <a:r>
              <a:rPr lang="en-US" dirty="0"/>
              <a:t>	D.	1, 2, 3, and 4</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3673" y="2303904"/>
            <a:ext cx="2613198" cy="3092847"/>
          </a:xfrm>
          <a:prstGeom prst="rect">
            <a:avLst/>
          </a:prstGeom>
        </p:spPr>
      </p:pic>
    </p:spTree>
    <p:extLst>
      <p:ext uri="{BB962C8B-B14F-4D97-AF65-F5344CB8AC3E}">
        <p14:creationId xmlns:p14="http://schemas.microsoft.com/office/powerpoint/2010/main" val="3987064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16637"/>
          </a:xfrm>
        </p:spPr>
        <p:txBody>
          <a:bodyPr/>
          <a:lstStyle/>
          <a:p>
            <a:r>
              <a:rPr lang="en-US" dirty="0"/>
              <a:t>It’s as plain as the nose on your face…</a:t>
            </a:r>
          </a:p>
        </p:txBody>
      </p:sp>
      <p:sp>
        <p:nvSpPr>
          <p:cNvPr id="3" name="Content Placeholder 2"/>
          <p:cNvSpPr>
            <a:spLocks noGrp="1"/>
          </p:cNvSpPr>
          <p:nvPr>
            <p:ph idx="1"/>
          </p:nvPr>
        </p:nvSpPr>
        <p:spPr>
          <a:xfrm>
            <a:off x="677334" y="708212"/>
            <a:ext cx="8596668" cy="4787153"/>
          </a:xfrm>
        </p:spPr>
        <p:txBody>
          <a:bodyPr>
            <a:normAutofit fontScale="92500" lnSpcReduction="20000"/>
          </a:bodyPr>
          <a:lstStyle/>
          <a:p>
            <a:r>
              <a:rPr lang="en-US" dirty="0"/>
              <a:t>Clues picked up by savvy examinees are giveaways and increase likelihood of success based on finding flaws in the exam rather than acquisition and understanding of the material</a:t>
            </a:r>
          </a:p>
          <a:p>
            <a:pPr marL="0" indent="0">
              <a:buNone/>
            </a:pPr>
            <a:endParaRPr lang="en-US" dirty="0"/>
          </a:p>
          <a:p>
            <a:r>
              <a:rPr lang="en-US" dirty="0"/>
              <a:t>Commonly made mistakes by test writers include</a:t>
            </a:r>
          </a:p>
          <a:p>
            <a:pPr lvl="1"/>
            <a:r>
              <a:rPr lang="en-US" dirty="0"/>
              <a:t>using similar or even exact words or phrases in both the stem and the key</a:t>
            </a:r>
          </a:p>
          <a:p>
            <a:pPr marL="457200" lvl="1" indent="0">
              <a:buNone/>
            </a:pPr>
            <a:r>
              <a:rPr lang="en-US" dirty="0"/>
              <a:t> </a:t>
            </a:r>
          </a:p>
          <a:p>
            <a:pPr lvl="1"/>
            <a:r>
              <a:rPr lang="en-US" dirty="0"/>
              <a:t>wording the key better or with more technical detail than the distractors</a:t>
            </a:r>
          </a:p>
          <a:p>
            <a:pPr marL="457200" lvl="1" indent="0">
              <a:buNone/>
            </a:pPr>
            <a:endParaRPr lang="en-US" dirty="0"/>
          </a:p>
          <a:p>
            <a:pPr lvl="1"/>
            <a:r>
              <a:rPr lang="en-US" dirty="0"/>
              <a:t>including reasonable modifiers (usually, often, routinely, etc.) in the key and exclusionary modifiers (always, never, all, none, etc.) in distractors</a:t>
            </a:r>
          </a:p>
          <a:p>
            <a:pPr marL="457200" lvl="1" indent="0">
              <a:buNone/>
            </a:pPr>
            <a:endParaRPr lang="en-US" dirty="0"/>
          </a:p>
          <a:p>
            <a:pPr lvl="1"/>
            <a:r>
              <a:rPr lang="en-US" dirty="0"/>
              <a:t>creating keys that are basically irrefutable therefore must be true while the distractors are easily disputed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0160" b="-2283"/>
          <a:stretch/>
        </p:blipFill>
        <p:spPr>
          <a:xfrm>
            <a:off x="9699327" y="1650353"/>
            <a:ext cx="1815339" cy="2975433"/>
          </a:xfrm>
          <a:prstGeom prst="rect">
            <a:avLst/>
          </a:prstGeom>
        </p:spPr>
      </p:pic>
    </p:spTree>
    <p:extLst>
      <p:ext uri="{BB962C8B-B14F-4D97-AF65-F5344CB8AC3E}">
        <p14:creationId xmlns:p14="http://schemas.microsoft.com/office/powerpoint/2010/main" val="3724168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475129"/>
          </a:xfrm>
        </p:spPr>
        <p:txBody>
          <a:bodyPr>
            <a:normAutofit fontScale="90000"/>
          </a:bodyPr>
          <a:lstStyle/>
          <a:p>
            <a:r>
              <a:rPr lang="en-US" dirty="0"/>
              <a:t>continued…</a:t>
            </a:r>
          </a:p>
        </p:txBody>
      </p:sp>
      <p:sp>
        <p:nvSpPr>
          <p:cNvPr id="3" name="Content Placeholder 2"/>
          <p:cNvSpPr>
            <a:spLocks noGrp="1"/>
          </p:cNvSpPr>
          <p:nvPr>
            <p:ph idx="1"/>
          </p:nvPr>
        </p:nvSpPr>
        <p:spPr>
          <a:xfrm>
            <a:off x="1" y="606251"/>
            <a:ext cx="9683260" cy="4987725"/>
          </a:xfrm>
        </p:spPr>
        <p:txBody>
          <a:bodyPr>
            <a:normAutofit fontScale="85000" lnSpcReduction="20000"/>
          </a:bodyPr>
          <a:lstStyle/>
          <a:p>
            <a:pPr lvl="1"/>
            <a:endParaRPr lang="en-US" dirty="0"/>
          </a:p>
          <a:p>
            <a:pPr lvl="1"/>
            <a:r>
              <a:rPr lang="en-US" dirty="0"/>
              <a:t>create grammatical incongruence in completion items by not using “a/an” to cover all possible choices (beginning with either vowels or consonants) </a:t>
            </a:r>
          </a:p>
          <a:p>
            <a:pPr lvl="2"/>
            <a:r>
              <a:rPr lang="en-US" dirty="0"/>
              <a:t>An otorhinolaryngologist is also known as an</a:t>
            </a:r>
          </a:p>
          <a:p>
            <a:pPr lvl="3">
              <a:buFont typeface="Wingdings 3" charset="2"/>
              <a:buAutoNum type="alphaUcPeriod"/>
            </a:pPr>
            <a:r>
              <a:rPr lang="en-US" dirty="0"/>
              <a:t>radiologist</a:t>
            </a:r>
          </a:p>
          <a:p>
            <a:pPr lvl="3">
              <a:buAutoNum type="alphaUcPeriod"/>
            </a:pPr>
            <a:r>
              <a:rPr lang="en-US" dirty="0"/>
              <a:t>cardiologist</a:t>
            </a:r>
          </a:p>
          <a:p>
            <a:pPr lvl="3">
              <a:buFont typeface="Wingdings 3" charset="2"/>
              <a:buAutoNum type="alphaUcPeriod"/>
            </a:pPr>
            <a:r>
              <a:rPr lang="en-US" dirty="0"/>
              <a:t>ENT surgeon  </a:t>
            </a:r>
            <a:r>
              <a:rPr lang="en-US" b="1" dirty="0"/>
              <a:t>*</a:t>
            </a:r>
          </a:p>
          <a:p>
            <a:pPr lvl="3">
              <a:buAutoNum type="alphaUcPeriod"/>
            </a:pPr>
            <a:r>
              <a:rPr lang="en-US" dirty="0"/>
              <a:t>plastic surgeon</a:t>
            </a:r>
          </a:p>
          <a:p>
            <a:pPr lvl="2"/>
            <a:r>
              <a:rPr lang="en-US" dirty="0"/>
              <a:t>In the item above, the only choice which makes grammatical sense is “C”.  If the stem  had been written with “a/an”, the examinee would have to rely on knowledge, not cues</a:t>
            </a:r>
          </a:p>
          <a:p>
            <a:pPr marL="914400" lvl="2" indent="0">
              <a:buNone/>
            </a:pPr>
            <a:endParaRPr lang="en-US" dirty="0"/>
          </a:p>
          <a:p>
            <a:pPr marL="800100" lvl="1"/>
            <a:r>
              <a:rPr lang="en-US" dirty="0"/>
              <a:t>grammatical dissonance with singular and plural objects</a:t>
            </a:r>
          </a:p>
          <a:p>
            <a:pPr marL="1200150" lvl="2"/>
            <a:r>
              <a:rPr lang="en-US" dirty="0"/>
              <a:t>OSHA and the FDA are examples of </a:t>
            </a:r>
          </a:p>
          <a:p>
            <a:pPr marL="1657350" lvl="3">
              <a:buAutoNum type="alphaUcPeriod"/>
            </a:pPr>
            <a:r>
              <a:rPr lang="en-US" dirty="0"/>
              <a:t>Insurance</a:t>
            </a:r>
          </a:p>
          <a:p>
            <a:pPr marL="1657350" lvl="3">
              <a:buAutoNum type="alphaUcPeriod"/>
            </a:pPr>
            <a:r>
              <a:rPr lang="en-US" dirty="0"/>
              <a:t>A commission</a:t>
            </a:r>
          </a:p>
          <a:p>
            <a:pPr marL="1657350" lvl="3">
              <a:buAutoNum type="alphaUcPeriod"/>
            </a:pPr>
            <a:r>
              <a:rPr lang="en-US" dirty="0"/>
              <a:t>Accreditation</a:t>
            </a:r>
          </a:p>
          <a:p>
            <a:pPr marL="1657350" lvl="3">
              <a:buAutoNum type="alphaUcPeriod"/>
            </a:pPr>
            <a:r>
              <a:rPr lang="en-US" dirty="0"/>
              <a:t>Regulatory agencies  </a:t>
            </a:r>
            <a:r>
              <a:rPr lang="en-US" b="1" dirty="0"/>
              <a:t>*</a:t>
            </a:r>
          </a:p>
          <a:p>
            <a:pPr marL="1257300" lvl="2" indent="-285750"/>
            <a:r>
              <a:rPr lang="en-US" dirty="0"/>
              <a:t>All the distractors in the item above should be plural because there are two objects in the stem</a:t>
            </a:r>
          </a:p>
          <a:p>
            <a:pPr marL="1657350" lvl="3">
              <a:buAutoNum type="alphaUcPeriod"/>
            </a:pPr>
            <a:endParaRPr lang="en-US" b="1" dirty="0"/>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261" y="3312459"/>
            <a:ext cx="1625900" cy="20328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3261" y="767614"/>
            <a:ext cx="1692313" cy="2154879"/>
          </a:xfrm>
          <a:prstGeom prst="rect">
            <a:avLst/>
          </a:prstGeom>
        </p:spPr>
      </p:pic>
    </p:spTree>
    <p:extLst>
      <p:ext uri="{BB962C8B-B14F-4D97-AF65-F5344CB8AC3E}">
        <p14:creationId xmlns:p14="http://schemas.microsoft.com/office/powerpoint/2010/main" val="1607636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
            <a:ext cx="8596668" cy="537882"/>
          </a:xfrm>
        </p:spPr>
        <p:txBody>
          <a:bodyPr>
            <a:normAutofit fontScale="90000"/>
          </a:bodyPr>
          <a:lstStyle/>
          <a:p>
            <a:r>
              <a:rPr lang="en-US" dirty="0"/>
              <a:t>In conclusion… </a:t>
            </a:r>
          </a:p>
        </p:txBody>
      </p:sp>
      <p:sp>
        <p:nvSpPr>
          <p:cNvPr id="3" name="Content Placeholder 2"/>
          <p:cNvSpPr>
            <a:spLocks noGrp="1"/>
          </p:cNvSpPr>
          <p:nvPr>
            <p:ph idx="1"/>
          </p:nvPr>
        </p:nvSpPr>
        <p:spPr>
          <a:xfrm>
            <a:off x="251013" y="758537"/>
            <a:ext cx="11062446" cy="4808546"/>
          </a:xfrm>
        </p:spPr>
        <p:txBody>
          <a:bodyPr>
            <a:normAutofit lnSpcReduction="10000"/>
          </a:bodyPr>
          <a:lstStyle/>
          <a:p>
            <a:r>
              <a:rPr lang="en-US" dirty="0"/>
              <a:t>Writing multiple choice exams can be a challenge </a:t>
            </a:r>
          </a:p>
          <a:p>
            <a:r>
              <a:rPr lang="en-US" dirty="0"/>
              <a:t>As educators, we have all been exposed to many examples of test platforms, either as standardized certification and/or licensure exams or college course assessments</a:t>
            </a:r>
          </a:p>
          <a:p>
            <a:r>
              <a:rPr lang="en-US" dirty="0"/>
              <a:t>We must remember to put ourselves in our students’ “shoes” and read our own exam items as if we didn’t know all that we know </a:t>
            </a:r>
          </a:p>
          <a:p>
            <a:r>
              <a:rPr lang="en-US" dirty="0"/>
              <a:t>The philosophy of making tests so difficult that no student could make an “A” is unfair and divisive</a:t>
            </a:r>
          </a:p>
          <a:p>
            <a:r>
              <a:rPr lang="en-US" dirty="0"/>
              <a:t>Conversely, making tests so easy that anyone could pass or make a higher grade, fails to provide true feedback as to the effectiveness of the curriculum and teaching methodology</a:t>
            </a:r>
          </a:p>
          <a:p>
            <a:r>
              <a:rPr lang="en-US" dirty="0"/>
              <a:t>Higher level exam questions such as application and analysis items/questions will raise the bar for both the writer and the taker and demonstrate whether students have gained the “Holy Grail” of education – CRITICAL THINKING SKILLS!!</a:t>
            </a:r>
          </a:p>
        </p:txBody>
      </p:sp>
    </p:spTree>
    <p:extLst>
      <p:ext uri="{BB962C8B-B14F-4D97-AF65-F5344CB8AC3E}">
        <p14:creationId xmlns:p14="http://schemas.microsoft.com/office/powerpoint/2010/main" val="1175752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80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5623" y="749388"/>
            <a:ext cx="5712341" cy="4569871"/>
          </a:xfrm>
        </p:spPr>
      </p:pic>
    </p:spTree>
    <p:extLst>
      <p:ext uri="{BB962C8B-B14F-4D97-AF65-F5344CB8AC3E}">
        <p14:creationId xmlns:p14="http://schemas.microsoft.com/office/powerpoint/2010/main" val="4177306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7818"/>
            <a:ext cx="8596668" cy="904009"/>
          </a:xfrm>
        </p:spPr>
        <p:txBody>
          <a:bodyPr/>
          <a:lstStyle/>
          <a:p>
            <a:r>
              <a:rPr lang="en-US" dirty="0"/>
              <a:t>Multiple Choice Question Terminology</a:t>
            </a:r>
          </a:p>
        </p:txBody>
      </p:sp>
      <p:sp>
        <p:nvSpPr>
          <p:cNvPr id="3" name="Content Placeholder 2"/>
          <p:cNvSpPr>
            <a:spLocks noGrp="1"/>
          </p:cNvSpPr>
          <p:nvPr>
            <p:ph idx="1"/>
          </p:nvPr>
        </p:nvSpPr>
        <p:spPr>
          <a:xfrm>
            <a:off x="677333" y="1111827"/>
            <a:ext cx="8705657" cy="5226628"/>
          </a:xfrm>
        </p:spPr>
        <p:txBody>
          <a:bodyPr>
            <a:normAutofit fontScale="77500" lnSpcReduction="20000"/>
          </a:bodyPr>
          <a:lstStyle/>
          <a:p>
            <a:r>
              <a:rPr lang="en-US" dirty="0"/>
              <a:t>ITEM:		The entire question or statement for completion along with its 				associated options (multiple choices)</a:t>
            </a:r>
          </a:p>
          <a:p>
            <a:endParaRPr lang="en-US" dirty="0"/>
          </a:p>
          <a:p>
            <a:r>
              <a:rPr lang="en-US" dirty="0"/>
              <a:t>STEM:	The question, statement, photo, diagram, graph, etc. which 					appears first and includes the central idea, problem, concept, 				definition, or procedure that is being assessed</a:t>
            </a:r>
          </a:p>
          <a:p>
            <a:endParaRPr lang="en-US" dirty="0"/>
          </a:p>
          <a:p>
            <a:r>
              <a:rPr lang="en-US" dirty="0"/>
              <a:t>OPTIONS:	Typically,  4 or 5 options are provided which should relate back to 				the stem.  These options should be lettered items (A,B,C,D). The 				two types of options are:</a:t>
            </a:r>
          </a:p>
          <a:p>
            <a:pPr marL="0" indent="0">
              <a:buNone/>
            </a:pPr>
            <a:endParaRPr lang="en-US" dirty="0"/>
          </a:p>
          <a:p>
            <a:pPr lvl="2"/>
            <a:r>
              <a:rPr lang="en-US" dirty="0"/>
              <a:t>Key:		The only and/or BEST choice that is the answer to the question or 					completion to a statement or sequence</a:t>
            </a:r>
          </a:p>
          <a:p>
            <a:pPr lvl="2"/>
            <a:r>
              <a:rPr lang="en-US" dirty="0"/>
              <a:t>Distractors:	The remainder of the INCORRECT choices that should be tempting, but 				definitely NOT the appropriate choice for the item being assessed</a:t>
            </a:r>
          </a:p>
          <a:p>
            <a:pPr marL="914400" lvl="2" indent="0">
              <a:buNone/>
            </a:pPr>
            <a:r>
              <a:rPr lang="en-US" dirty="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32" y="3840633"/>
            <a:ext cx="1492827" cy="14928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893" y="762000"/>
            <a:ext cx="2738001" cy="2778325"/>
          </a:xfrm>
          <a:prstGeom prst="rect">
            <a:avLst/>
          </a:prstGeom>
        </p:spPr>
      </p:pic>
    </p:spTree>
    <p:extLst>
      <p:ext uri="{BB962C8B-B14F-4D97-AF65-F5344CB8AC3E}">
        <p14:creationId xmlns:p14="http://schemas.microsoft.com/office/powerpoint/2010/main" val="322301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5865"/>
            <a:ext cx="8596668" cy="872836"/>
          </a:xfrm>
        </p:spPr>
        <p:txBody>
          <a:bodyPr/>
          <a:lstStyle/>
          <a:p>
            <a:r>
              <a:rPr lang="en-US" dirty="0"/>
              <a:t>Do you </a:t>
            </a:r>
            <a:r>
              <a:rPr lang="en-US" b="1" u="sng" dirty="0"/>
              <a:t>recall</a:t>
            </a:r>
            <a:r>
              <a:rPr lang="en-US" dirty="0"/>
              <a:t>…?</a:t>
            </a:r>
          </a:p>
        </p:txBody>
      </p:sp>
      <p:sp>
        <p:nvSpPr>
          <p:cNvPr id="3" name="Content Placeholder 2"/>
          <p:cNvSpPr>
            <a:spLocks noGrp="1"/>
          </p:cNvSpPr>
          <p:nvPr>
            <p:ph idx="1"/>
          </p:nvPr>
        </p:nvSpPr>
        <p:spPr>
          <a:xfrm>
            <a:off x="677335" y="1184566"/>
            <a:ext cx="6875990" cy="4244684"/>
          </a:xfrm>
        </p:spPr>
        <p:txBody>
          <a:bodyPr>
            <a:noAutofit/>
          </a:bodyPr>
          <a:lstStyle/>
          <a:p>
            <a:endParaRPr lang="en-US" dirty="0"/>
          </a:p>
          <a:p>
            <a:pPr marL="0" indent="0">
              <a:buNone/>
            </a:pPr>
            <a:endParaRPr lang="en-US" dirty="0"/>
          </a:p>
          <a:p>
            <a:endParaRPr lang="en-US" dirty="0"/>
          </a:p>
          <a:p>
            <a:pPr marL="0" indent="0">
              <a:buNone/>
            </a:pPr>
            <a:endParaRPr lang="en-US" dirty="0"/>
          </a:p>
          <a:p>
            <a:pPr marL="0" indent="0">
              <a:buNone/>
            </a:pPr>
            <a:endParaRPr lang="en-US" dirty="0"/>
          </a:p>
          <a:p>
            <a:r>
              <a:rPr lang="en-US" dirty="0"/>
              <a:t>Recall items/questions are designed to assess BASIC facts, definitions, concepts, principles, procedures, generalizations, and processes</a:t>
            </a:r>
          </a:p>
          <a:p>
            <a:pPr marL="0" indent="0">
              <a:buNone/>
            </a:pPr>
            <a:endParaRPr lang="en-US" dirty="0"/>
          </a:p>
          <a:p>
            <a:r>
              <a:rPr lang="en-US" dirty="0"/>
              <a:t>Items typically test the recognition or memory of isolated information from unit materials and subject matter </a:t>
            </a:r>
          </a:p>
          <a:p>
            <a:pPr marL="0" indent="0">
              <a:buNone/>
            </a:pPr>
            <a:endParaRPr lang="en-US" dirty="0"/>
          </a:p>
          <a:p>
            <a:r>
              <a:rPr lang="en-US" dirty="0"/>
              <a:t>Performance is not dependent on acquisition and practice of skills and can be achieved through lecture and textbook assignments </a:t>
            </a: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6412" y="1346491"/>
            <a:ext cx="3700123" cy="3749384"/>
          </a:xfrm>
          <a:prstGeom prst="rect">
            <a:avLst/>
          </a:prstGeom>
        </p:spPr>
      </p:pic>
    </p:spTree>
    <p:extLst>
      <p:ext uri="{BB962C8B-B14F-4D97-AF65-F5344CB8AC3E}">
        <p14:creationId xmlns:p14="http://schemas.microsoft.com/office/powerpoint/2010/main" val="19224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47652"/>
            <a:ext cx="10396882" cy="1095373"/>
          </a:xfrm>
        </p:spPr>
        <p:txBody>
          <a:bodyPr/>
          <a:lstStyle/>
          <a:p>
            <a:r>
              <a:rPr lang="en-US" dirty="0"/>
              <a:t>                                 Recall questions</a:t>
            </a:r>
          </a:p>
        </p:txBody>
      </p:sp>
      <p:sp>
        <p:nvSpPr>
          <p:cNvPr id="3" name="Content Placeholder 2"/>
          <p:cNvSpPr>
            <a:spLocks noGrp="1"/>
          </p:cNvSpPr>
          <p:nvPr>
            <p:ph idx="1"/>
          </p:nvPr>
        </p:nvSpPr>
        <p:spPr>
          <a:xfrm>
            <a:off x="4905375" y="1600200"/>
            <a:ext cx="6696075" cy="5010149"/>
          </a:xfrm>
        </p:spPr>
        <p:txBody>
          <a:bodyPr/>
          <a:lstStyle/>
          <a:p>
            <a:r>
              <a:rPr lang="en-US" dirty="0"/>
              <a:t>Well-suited for beginning topics to bolster student confidence</a:t>
            </a:r>
          </a:p>
          <a:p>
            <a:pPr marL="0" indent="0">
              <a:buNone/>
            </a:pPr>
            <a:endParaRPr lang="en-US" dirty="0"/>
          </a:p>
          <a:p>
            <a:r>
              <a:rPr lang="en-US" dirty="0"/>
              <a:t>Should be less utilized as courses progress into more complex topics</a:t>
            </a:r>
          </a:p>
          <a:p>
            <a:pPr marL="0" indent="0">
              <a:buNone/>
            </a:pPr>
            <a:endParaRPr lang="en-US" dirty="0"/>
          </a:p>
          <a:p>
            <a:r>
              <a:rPr lang="en-US" dirty="0"/>
              <a:t>May also be used in addition to advanced items as “fillers”</a:t>
            </a:r>
          </a:p>
          <a:p>
            <a:pPr marL="0" indent="0">
              <a:buNone/>
            </a:pPr>
            <a:endParaRPr lang="en-US" dirty="0"/>
          </a:p>
          <a:p>
            <a:pPr marL="0" indent="0">
              <a:buNone/>
            </a:pPr>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64" y="1977413"/>
            <a:ext cx="4354760" cy="2903173"/>
          </a:xfrm>
          <a:prstGeom prst="rect">
            <a:avLst/>
          </a:prstGeom>
        </p:spPr>
      </p:pic>
    </p:spTree>
    <p:extLst>
      <p:ext uri="{BB962C8B-B14F-4D97-AF65-F5344CB8AC3E}">
        <p14:creationId xmlns:p14="http://schemas.microsoft.com/office/powerpoint/2010/main" val="10017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3436"/>
            <a:ext cx="8596668" cy="600635"/>
          </a:xfrm>
        </p:spPr>
        <p:txBody>
          <a:bodyPr/>
          <a:lstStyle/>
          <a:p>
            <a:r>
              <a:rPr lang="en-US" dirty="0"/>
              <a:t>For example:</a:t>
            </a:r>
          </a:p>
        </p:txBody>
      </p:sp>
      <p:sp>
        <p:nvSpPr>
          <p:cNvPr id="3" name="Content Placeholder 2"/>
          <p:cNvSpPr>
            <a:spLocks noGrp="1"/>
          </p:cNvSpPr>
          <p:nvPr>
            <p:ph idx="1"/>
          </p:nvPr>
        </p:nvSpPr>
        <p:spPr>
          <a:xfrm>
            <a:off x="677334" y="860612"/>
            <a:ext cx="9533466" cy="5467451"/>
          </a:xfrm>
        </p:spPr>
        <p:txBody>
          <a:bodyPr>
            <a:normAutofit/>
          </a:bodyPr>
          <a:lstStyle/>
          <a:p>
            <a:r>
              <a:rPr lang="en-US" dirty="0"/>
              <a:t>Which peripheral nerve is decompressed in a carpal tunnel release procedure?</a:t>
            </a:r>
          </a:p>
          <a:p>
            <a:pPr marL="800100" lvl="1" indent="-342900">
              <a:buAutoNum type="alphaUcPeriod"/>
            </a:pPr>
            <a:r>
              <a:rPr lang="en-US" dirty="0"/>
              <a:t>Ulnar</a:t>
            </a:r>
          </a:p>
          <a:p>
            <a:pPr marL="800100" lvl="1" indent="-342900">
              <a:buAutoNum type="alphaUcPeriod"/>
            </a:pPr>
            <a:r>
              <a:rPr lang="en-US" dirty="0"/>
              <a:t>Sciatic</a:t>
            </a:r>
          </a:p>
          <a:p>
            <a:pPr marL="800100" lvl="1" indent="-342900">
              <a:buAutoNum type="alphaUcPeriod"/>
            </a:pPr>
            <a:r>
              <a:rPr lang="en-US" dirty="0"/>
              <a:t>Median</a:t>
            </a:r>
            <a:r>
              <a:rPr lang="en-US" b="1" dirty="0"/>
              <a:t> *</a:t>
            </a:r>
          </a:p>
          <a:p>
            <a:pPr marL="800100" lvl="1" indent="-342900">
              <a:buAutoNum type="alphaUcPeriod"/>
            </a:pPr>
            <a:r>
              <a:rPr lang="en-US" dirty="0"/>
              <a:t>Peroneal</a:t>
            </a:r>
          </a:p>
          <a:p>
            <a:pPr marL="800100" lvl="1" indent="-342900">
              <a:buAutoNum type="alphaUcPeriod"/>
            </a:pPr>
            <a:endParaRPr lang="en-US" dirty="0"/>
          </a:p>
          <a:p>
            <a:pPr lvl="0">
              <a:buClr>
                <a:srgbClr val="90C226"/>
              </a:buClr>
            </a:pPr>
            <a:r>
              <a:rPr lang="en-US" dirty="0">
                <a:solidFill>
                  <a:prstClr val="black">
                    <a:lumMod val="75000"/>
                    <a:lumOff val="25000"/>
                  </a:prstClr>
                </a:solidFill>
              </a:rPr>
              <a:t>which position is used for most vaginal surgical procedures?</a:t>
            </a:r>
          </a:p>
          <a:p>
            <a:pPr marL="800100" lvl="1" indent="-342900">
              <a:buClr>
                <a:srgbClr val="90C226"/>
              </a:buClr>
              <a:buAutoNum type="alphaUcPeriod"/>
            </a:pPr>
            <a:r>
              <a:rPr lang="en-US" dirty="0">
                <a:solidFill>
                  <a:prstClr val="black">
                    <a:lumMod val="75000"/>
                    <a:lumOff val="25000"/>
                  </a:prstClr>
                </a:solidFill>
              </a:rPr>
              <a:t>Prone</a:t>
            </a:r>
          </a:p>
          <a:p>
            <a:pPr marL="800100" lvl="1" indent="-342900">
              <a:buClr>
                <a:srgbClr val="90C226"/>
              </a:buClr>
              <a:buAutoNum type="alphaUcPeriod"/>
            </a:pPr>
            <a:r>
              <a:rPr lang="en-US" dirty="0">
                <a:solidFill>
                  <a:prstClr val="black">
                    <a:lumMod val="75000"/>
                    <a:lumOff val="25000"/>
                  </a:prstClr>
                </a:solidFill>
              </a:rPr>
              <a:t>Supine</a:t>
            </a:r>
          </a:p>
          <a:p>
            <a:pPr marL="800100" lvl="1" indent="-342900">
              <a:buClr>
                <a:srgbClr val="90C226"/>
              </a:buClr>
              <a:buAutoNum type="alphaUcPeriod"/>
            </a:pPr>
            <a:r>
              <a:rPr lang="en-US" dirty="0">
                <a:solidFill>
                  <a:prstClr val="black">
                    <a:lumMod val="75000"/>
                    <a:lumOff val="25000"/>
                  </a:prstClr>
                </a:solidFill>
              </a:rPr>
              <a:t>Lateral</a:t>
            </a:r>
          </a:p>
          <a:p>
            <a:pPr marL="800100" lvl="1" indent="-342900">
              <a:buClr>
                <a:srgbClr val="90C226"/>
              </a:buClr>
              <a:buAutoNum type="alphaUcPeriod"/>
            </a:pPr>
            <a:r>
              <a:rPr lang="en-US" dirty="0">
                <a:solidFill>
                  <a:prstClr val="black">
                    <a:lumMod val="75000"/>
                    <a:lumOff val="25000"/>
                  </a:prstClr>
                </a:solidFill>
              </a:rPr>
              <a:t>Lithotomy</a:t>
            </a:r>
            <a:r>
              <a:rPr lang="en-US" b="1" dirty="0">
                <a:solidFill>
                  <a:prstClr val="black">
                    <a:lumMod val="75000"/>
                    <a:lumOff val="25000"/>
                  </a:prstClr>
                </a:solidFill>
              </a:rPr>
              <a:t> *</a:t>
            </a:r>
          </a:p>
          <a:p>
            <a:pPr marL="800100" lvl="1" indent="-342900">
              <a:buClr>
                <a:srgbClr val="90C226"/>
              </a:buClr>
              <a:buAutoNum type="alphaUcPeriod"/>
            </a:pPr>
            <a:endParaRPr lang="en-US" dirty="0">
              <a:solidFill>
                <a:prstClr val="black">
                  <a:lumMod val="75000"/>
                  <a:lumOff val="25000"/>
                </a:prstClr>
              </a:solidFill>
            </a:endParaRPr>
          </a:p>
          <a:p>
            <a:pPr marL="514350" lvl="1" indent="0">
              <a:buNone/>
            </a:pPr>
            <a:r>
              <a:rPr lang="en-US" dirty="0">
                <a:solidFill>
                  <a:schemeClr val="bg1"/>
                </a:solidFill>
              </a:rPr>
              <a:t>* Indicates the KEY, all others are distractors</a:t>
            </a:r>
          </a:p>
        </p:txBody>
      </p:sp>
    </p:spTree>
    <p:extLst>
      <p:ext uri="{BB962C8B-B14F-4D97-AF65-F5344CB8AC3E}">
        <p14:creationId xmlns:p14="http://schemas.microsoft.com/office/powerpoint/2010/main" val="427821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988" y="66087"/>
            <a:ext cx="9147984" cy="1332602"/>
          </a:xfrm>
        </p:spPr>
        <p:txBody>
          <a:bodyPr>
            <a:normAutofit/>
          </a:bodyPr>
          <a:lstStyle/>
          <a:p>
            <a:r>
              <a:rPr lang="en-US" u="sng" dirty="0"/>
              <a:t>Applications</a:t>
            </a:r>
            <a:r>
              <a:rPr lang="en-US" dirty="0"/>
              <a:t> being accepted - Inquire within</a:t>
            </a:r>
          </a:p>
        </p:txBody>
      </p:sp>
      <p:sp>
        <p:nvSpPr>
          <p:cNvPr id="3" name="Content Placeholder 2"/>
          <p:cNvSpPr>
            <a:spLocks noGrp="1"/>
          </p:cNvSpPr>
          <p:nvPr>
            <p:ph idx="1"/>
          </p:nvPr>
        </p:nvSpPr>
        <p:spPr>
          <a:xfrm>
            <a:off x="1771028" y="1281954"/>
            <a:ext cx="9147984" cy="3406588"/>
          </a:xfrm>
        </p:spPr>
        <p:txBody>
          <a:bodyPr>
            <a:normAutofit/>
          </a:bodyPr>
          <a:lstStyle/>
          <a:p>
            <a:r>
              <a:rPr lang="en-US" dirty="0"/>
              <a:t>Application items/questions are more complex than simple recall questions</a:t>
            </a:r>
          </a:p>
          <a:p>
            <a:r>
              <a:rPr lang="en-US" dirty="0"/>
              <a:t>Additional understanding of concepts and skills may be required to distinguish between plausible distractors and the one correct  answer</a:t>
            </a:r>
          </a:p>
          <a:p>
            <a:r>
              <a:rPr lang="en-US" dirty="0"/>
              <a:t>Sets of variables may be provided within the stem, on a table, or chart</a:t>
            </a:r>
          </a:p>
          <a:p>
            <a:r>
              <a:rPr lang="en-US" dirty="0"/>
              <a:t>Scenarios may be provided initially with several multiple-choice items following which relate back to the data provided within them</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4" y="3505645"/>
            <a:ext cx="2610243" cy="243842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082" y="3621994"/>
            <a:ext cx="2266195" cy="2503618"/>
          </a:xfrm>
          <a:prstGeom prst="rect">
            <a:avLst/>
          </a:prstGeom>
        </p:spPr>
      </p:pic>
    </p:spTree>
    <p:extLst>
      <p:ext uri="{BB962C8B-B14F-4D97-AF65-F5344CB8AC3E}">
        <p14:creationId xmlns:p14="http://schemas.microsoft.com/office/powerpoint/2010/main" val="1562922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6255"/>
            <a:ext cx="9103160" cy="801933"/>
          </a:xfrm>
        </p:spPr>
        <p:txBody>
          <a:bodyPr>
            <a:normAutofit/>
          </a:bodyPr>
          <a:lstStyle/>
          <a:p>
            <a:r>
              <a:rPr lang="en-US" b="1" u="sng" dirty="0"/>
              <a:t>Applications</a:t>
            </a:r>
            <a:r>
              <a:rPr lang="en-US" dirty="0"/>
              <a:t> being accepted - Inquire within</a:t>
            </a:r>
          </a:p>
        </p:txBody>
      </p:sp>
      <p:sp>
        <p:nvSpPr>
          <p:cNvPr id="3" name="Content Placeholder 2"/>
          <p:cNvSpPr>
            <a:spLocks noGrp="1"/>
          </p:cNvSpPr>
          <p:nvPr>
            <p:ph idx="1"/>
          </p:nvPr>
        </p:nvSpPr>
        <p:spPr>
          <a:xfrm>
            <a:off x="677334" y="950258"/>
            <a:ext cx="8659906" cy="4580964"/>
          </a:xfrm>
        </p:spPr>
        <p:txBody>
          <a:bodyPr/>
          <a:lstStyle/>
          <a:p>
            <a:r>
              <a:rPr lang="en-US" dirty="0"/>
              <a:t>Hierarchical progressions and sequencing of steps may be included in application-type items</a:t>
            </a:r>
          </a:p>
          <a:p>
            <a:pPr lvl="1"/>
            <a:r>
              <a:rPr lang="en-US" dirty="0"/>
              <a:t>If this situation occurs, then the next step would be….</a:t>
            </a:r>
          </a:p>
          <a:p>
            <a:pPr lvl="1"/>
            <a:r>
              <a:rPr lang="en-US" dirty="0"/>
              <a:t>Which of the following steps would be performed first?</a:t>
            </a:r>
          </a:p>
          <a:p>
            <a:pPr lvl="1"/>
            <a:r>
              <a:rPr lang="en-US" dirty="0"/>
              <a:t>How would you calculate the strength if…?</a:t>
            </a:r>
          </a:p>
          <a:p>
            <a:r>
              <a:rPr lang="en-US" dirty="0"/>
              <a:t>Avoid overly wordy stems that teach or preach and add non-relevant data</a:t>
            </a:r>
          </a:p>
          <a:p>
            <a:r>
              <a:rPr lang="en-US" dirty="0"/>
              <a:t>Due to the higher complexity, ensure that the question being asked is clear and that only one correct (key) choice can be made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9607" y="1084730"/>
            <a:ext cx="2545059" cy="2545059"/>
          </a:xfrm>
          <a:prstGeom prst="rect">
            <a:avLst/>
          </a:prstGeom>
        </p:spPr>
      </p:pic>
    </p:spTree>
    <p:extLst>
      <p:ext uri="{BB962C8B-B14F-4D97-AF65-F5344CB8AC3E}">
        <p14:creationId xmlns:p14="http://schemas.microsoft.com/office/powerpoint/2010/main" val="9755467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1402</TotalTime>
  <Words>3150</Words>
  <Application>Microsoft Office PowerPoint</Application>
  <PresentationFormat>Widescreen</PresentationFormat>
  <Paragraphs>394</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Impact</vt:lpstr>
      <vt:lpstr>Wingdings 3</vt:lpstr>
      <vt:lpstr>Main Event</vt:lpstr>
      <vt:lpstr>Question Writing: Let’s Develop a Test Together</vt:lpstr>
      <vt:lpstr>PRESENTERS:</vt:lpstr>
      <vt:lpstr>Presentation Objectives:</vt:lpstr>
      <vt:lpstr>Multiple Choice Question Terminology</vt:lpstr>
      <vt:lpstr>Do you recall…?</vt:lpstr>
      <vt:lpstr>                                 Recall questions</vt:lpstr>
      <vt:lpstr>For example:</vt:lpstr>
      <vt:lpstr>Applications being accepted - Inquire within</vt:lpstr>
      <vt:lpstr>Applications being accepted - Inquire within</vt:lpstr>
      <vt:lpstr>Examples:</vt:lpstr>
      <vt:lpstr>Examples:</vt:lpstr>
      <vt:lpstr>More examples…</vt:lpstr>
      <vt:lpstr>More examples…</vt:lpstr>
      <vt:lpstr>Upon further analysis, we find…</vt:lpstr>
      <vt:lpstr>For example…</vt:lpstr>
      <vt:lpstr>More examples:</vt:lpstr>
      <vt:lpstr>And more…</vt:lpstr>
      <vt:lpstr>Tips for creating better multiple choice exams</vt:lpstr>
      <vt:lpstr>Tips for creating better multiple choice exams</vt:lpstr>
      <vt:lpstr>Tips for creating better multiple choice exams</vt:lpstr>
      <vt:lpstr>How does it look?</vt:lpstr>
      <vt:lpstr>For example…</vt:lpstr>
      <vt:lpstr>Play it again, Sam</vt:lpstr>
      <vt:lpstr>May I be direct?  </vt:lpstr>
      <vt:lpstr>In other words…</vt:lpstr>
      <vt:lpstr>As we were saying…</vt:lpstr>
      <vt:lpstr>Don’t be so negative!</vt:lpstr>
      <vt:lpstr>Examples:</vt:lpstr>
      <vt:lpstr>Alternative wording</vt:lpstr>
      <vt:lpstr>Absolutely no exceptions!</vt:lpstr>
      <vt:lpstr>I can see clearly now</vt:lpstr>
      <vt:lpstr>Cut to the chase…</vt:lpstr>
      <vt:lpstr>Just the facts ma’am</vt:lpstr>
      <vt:lpstr>It’s all or nothing</vt:lpstr>
      <vt:lpstr>It’s as plain as the nose on your face…</vt:lpstr>
      <vt:lpstr>continued…</vt:lpstr>
      <vt:lpstr>In 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Application and Analysis Questions:</dc:title>
  <dc:creator>M. Rodriguez</dc:creator>
  <cp:lastModifiedBy>M. Rodriguez</cp:lastModifiedBy>
  <cp:revision>115</cp:revision>
  <dcterms:created xsi:type="dcterms:W3CDTF">2014-02-02T21:28:37Z</dcterms:created>
  <dcterms:modified xsi:type="dcterms:W3CDTF">2023-01-29T22:56:56Z</dcterms:modified>
</cp:coreProperties>
</file>